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44" r:id="rId2"/>
    <p:sldId id="315" r:id="rId3"/>
    <p:sldId id="428" r:id="rId4"/>
    <p:sldId id="305" r:id="rId5"/>
    <p:sldId id="370" r:id="rId6"/>
    <p:sldId id="406" r:id="rId7"/>
    <p:sldId id="402" r:id="rId8"/>
    <p:sldId id="429" r:id="rId9"/>
    <p:sldId id="430" r:id="rId10"/>
    <p:sldId id="348" r:id="rId11"/>
    <p:sldId id="431" r:id="rId12"/>
    <p:sldId id="384" r:id="rId13"/>
    <p:sldId id="411" r:id="rId14"/>
    <p:sldId id="425" r:id="rId15"/>
    <p:sldId id="418" r:id="rId16"/>
    <p:sldId id="349" r:id="rId17"/>
    <p:sldId id="426" r:id="rId18"/>
    <p:sldId id="424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4BE87-AAC4-4026-8BEE-5D8FD21C070E}" type="datetimeFigureOut">
              <a:rPr lang="sv-SE" smtClean="0"/>
              <a:t>2018-11-05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D5EAC-6865-4FD1-A949-2A468D5A13C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2368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Platshållare för bildobjekt 1">
            <a:extLst>
              <a:ext uri="{FF2B5EF4-FFF2-40B4-BE49-F238E27FC236}">
                <a16:creationId xmlns:a16="http://schemas.microsoft.com/office/drawing/2014/main" id="{8A856B3C-D5C6-4B10-BB8B-6641B49D7E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Platshållare för anteckningar 2">
            <a:extLst>
              <a:ext uri="{FF2B5EF4-FFF2-40B4-BE49-F238E27FC236}">
                <a16:creationId xmlns:a16="http://schemas.microsoft.com/office/drawing/2014/main" id="{0DE8082A-2FB9-49A4-B3CB-D7BB82CE62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2580" name="Platshållare för bildnummer 3">
            <a:extLst>
              <a:ext uri="{FF2B5EF4-FFF2-40B4-BE49-F238E27FC236}">
                <a16:creationId xmlns:a16="http://schemas.microsoft.com/office/drawing/2014/main" id="{0B54CF06-70F1-4181-B5EA-D330F4F354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DFF0DE-11DB-4A88-A803-281D722EF23D}" type="slidenum">
              <a:rPr lang="en-US" altLang="en-US" smtClean="0"/>
              <a:pPr/>
              <a:t>4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3064618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DC8365-4591-45E0-86C4-DD49F50E7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5FD0DCD-47D0-48FA-85E6-719AA10A2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C9D20A7-01E4-4EBA-90E3-C5E6B1C34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85DCE-7154-4AF1-B4D2-F9C551946AB2}" type="datetimeFigureOut">
              <a:rPr lang="sv-SE" smtClean="0"/>
              <a:t>2018-11-05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9974509-2ED3-4C69-B61D-064426844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D503445-6B4B-4C1D-8697-4857F8D32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375A-A3DD-4C2A-AE01-D8FD3ED8EF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4355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09FF9F-B4BB-47F6-BA81-46BF38614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9FF986F-0351-4A94-AB9D-179E08757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7EE2491-5C9F-466E-9189-30E4D7F2D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85DCE-7154-4AF1-B4D2-F9C551946AB2}" type="datetimeFigureOut">
              <a:rPr lang="sv-SE" smtClean="0"/>
              <a:t>2018-11-05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A1B1D8C-DA8B-49D8-81D0-11F4D7E4C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A374E39-D9FB-448E-A3F4-B3E6C184E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375A-A3DD-4C2A-AE01-D8FD3ED8EF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775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596A6EF4-6C0F-4470-AB61-FA1D266BAD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7F54CE4-194A-4B66-9C88-32C93B5A86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D91B32F-9E3F-4F13-8654-9A3A83ED5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85DCE-7154-4AF1-B4D2-F9C551946AB2}" type="datetimeFigureOut">
              <a:rPr lang="sv-SE" smtClean="0"/>
              <a:t>2018-11-05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83FFEE9-A540-4D18-BA89-3531F72C7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5A9A6EA-58A1-46D0-9A07-E6452C49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375A-A3DD-4C2A-AE01-D8FD3ED8EF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9053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Calibri" panose="020F0502020204030204" pitchFamily="34" charset="0"/>
              <a:buChar char="-"/>
              <a:defRPr sz="2000"/>
            </a:lvl1pPr>
            <a:lvl2pPr marL="800100" indent="-342900">
              <a:buFont typeface="Calibri" panose="020F0502020204030204" pitchFamily="34" charset="0"/>
              <a:buChar char="-"/>
              <a:defRPr sz="1800"/>
            </a:lvl2pPr>
            <a:lvl3pPr marL="1257300" indent="-342900">
              <a:buFont typeface="Calibri" panose="020F0502020204030204" pitchFamily="34" charset="0"/>
              <a:buChar char="-"/>
              <a:defRPr sz="1600"/>
            </a:lvl3pPr>
            <a:lvl4pPr marL="1657350" indent="-285750">
              <a:buFont typeface="Calibri" panose="020F0502020204030204" pitchFamily="34" charset="0"/>
              <a:buChar char="-"/>
              <a:defRPr sz="1400"/>
            </a:lvl4pPr>
            <a:lvl5pPr marL="2114550" indent="-285750">
              <a:buFont typeface="Calibri" panose="020F0502020204030204" pitchFamily="34" charset="0"/>
              <a:buChar char="-"/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74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DA03C0-1550-4D09-8820-8910B2DD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3433D7D-1A01-4C79-AED0-2E832F2B9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4F457D8-40F7-4765-9681-EF1BB633D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85DCE-7154-4AF1-B4D2-F9C551946AB2}" type="datetimeFigureOut">
              <a:rPr lang="sv-SE" smtClean="0"/>
              <a:t>2018-11-05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5E8A149-7D2E-421B-A624-0780B5AB3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2A08EEB-9921-4C7C-9C1A-C66248473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375A-A3DD-4C2A-AE01-D8FD3ED8EF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133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89E1F9-FF5E-40E9-9631-CCB0BCADF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B956235-7C0B-4A09-95C3-6B2A19AA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831DD70-18D7-4F71-A3AC-EE1740FA6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85DCE-7154-4AF1-B4D2-F9C551946AB2}" type="datetimeFigureOut">
              <a:rPr lang="sv-SE" smtClean="0"/>
              <a:t>2018-11-05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4329A31-1BC0-465E-949A-6606317FF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514A5CA-9D81-44BE-92EF-20FC1B943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375A-A3DD-4C2A-AE01-D8FD3ED8EF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609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074C8D-0218-4103-A57B-4C2BFDF14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8A69944-E0CB-43C4-AB77-CA6ED972AC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86B4B3C-C191-4980-803D-12E84A783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6B5C1D5-C93B-42FF-99C4-7F95E44F8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85DCE-7154-4AF1-B4D2-F9C551946AB2}" type="datetimeFigureOut">
              <a:rPr lang="sv-SE" smtClean="0"/>
              <a:t>2018-11-05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1CAC8A7-8155-4336-BA50-23B5B188B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4796A8D-4EDE-414C-A3EC-B08D26304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375A-A3DD-4C2A-AE01-D8FD3ED8EF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712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8666FF-B74F-49EB-A1E9-DD0A09C7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85ED326-1335-449B-AAA7-E14D843A8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974051F-5E42-4966-B475-9BD4240B4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4437388-485B-42ED-A3B9-BB9C3323D5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AC4DAAE-901D-45AC-AC0F-754C25B35E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F1C4795-37F9-44F4-B14C-6437F1339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85DCE-7154-4AF1-B4D2-F9C551946AB2}" type="datetimeFigureOut">
              <a:rPr lang="sv-SE" smtClean="0"/>
              <a:t>2018-11-05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91F37CD-25F3-4C62-84A3-C0F45202C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098B60A-03A2-4800-94A3-EEAFB7882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375A-A3DD-4C2A-AE01-D8FD3ED8EF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951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A8F1D7-D76B-4831-B1FD-32D749839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2EE2B68-6E6E-4ADD-8F28-CF68E6A5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85DCE-7154-4AF1-B4D2-F9C551946AB2}" type="datetimeFigureOut">
              <a:rPr lang="sv-SE" smtClean="0"/>
              <a:t>2018-11-05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2C1A015-72EC-43BA-982F-DFC2AFAED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EACA2FA-ED5A-4292-8FF9-D68A3357E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375A-A3DD-4C2A-AE01-D8FD3ED8EF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816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6CB7A21-8CA7-4063-88FC-8C62C2A18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85DCE-7154-4AF1-B4D2-F9C551946AB2}" type="datetimeFigureOut">
              <a:rPr lang="sv-SE" smtClean="0"/>
              <a:t>2018-11-05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5A91028-7BD4-4890-98D7-DCC043AD2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4D39847-4458-4A68-B2D7-8C2D438DF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375A-A3DD-4C2A-AE01-D8FD3ED8EF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6359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F6CA46-EB9F-4622-B528-DC9D97C21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41DCA06-2347-4D24-8B9A-5B4A1D936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AC3A525-8108-4938-A308-39C221AF2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C487BF4-7954-44CD-AF00-1602F552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85DCE-7154-4AF1-B4D2-F9C551946AB2}" type="datetimeFigureOut">
              <a:rPr lang="sv-SE" smtClean="0"/>
              <a:t>2018-11-05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B0FA725-E1BA-44EF-928B-6E989B8EA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604A07E-55CD-4558-8FD4-18B4E23E6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375A-A3DD-4C2A-AE01-D8FD3ED8EF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7948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F35E71-79AF-40C7-874D-C5B02A6F6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4F6BB0D-2EFE-41F4-AB32-A2FB98F236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4F31A5F-B314-4BD3-B981-D42831F04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D6A37B1-9061-48E7-86EA-2BA4F41BE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85DCE-7154-4AF1-B4D2-F9C551946AB2}" type="datetimeFigureOut">
              <a:rPr lang="sv-SE" smtClean="0"/>
              <a:t>2018-11-05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953EE7A-F613-44A8-A8CE-46C46B243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56697CA-81B9-4503-9397-E1496912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375A-A3DD-4C2A-AE01-D8FD3ED8EF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983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C4AE688-6E1F-4E21-A764-47563A41E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FC9A17C-845A-4FBF-9FD8-D842690D6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BF928DB-5E1F-4BA3-91BB-E612B5DD2A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85DCE-7154-4AF1-B4D2-F9C551946AB2}" type="datetimeFigureOut">
              <a:rPr lang="sv-SE" smtClean="0"/>
              <a:t>2018-11-05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1F4E8C9-5AEA-4315-8A32-38C74E5CB3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68B5F1-C1A5-4111-870E-6C8823FCD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7375A-A3DD-4C2A-AE01-D8FD3ED8EF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046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g"/><Relationship Id="rId5" Type="http://schemas.openxmlformats.org/officeDocument/2006/relationships/image" Target="../media/image7.jpeg"/><Relationship Id="rId10" Type="http://schemas.openxmlformats.org/officeDocument/2006/relationships/image" Target="../media/image12.jp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openxmlformats.org/officeDocument/2006/relationships/image" Target="../media/image2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4.png"/><Relationship Id="rId3" Type="http://schemas.openxmlformats.org/officeDocument/2006/relationships/image" Target="../media/image27.emf"/><Relationship Id="rId7" Type="http://schemas.openxmlformats.org/officeDocument/2006/relationships/image" Target="../media/image29.emf"/><Relationship Id="rId12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.png"/><Relationship Id="rId5" Type="http://schemas.openxmlformats.org/officeDocument/2006/relationships/image" Target="../media/image22.jpeg"/><Relationship Id="rId15" Type="http://schemas.openxmlformats.org/officeDocument/2006/relationships/image" Target="../media/image36.png"/><Relationship Id="rId10" Type="http://schemas.openxmlformats.org/officeDocument/2006/relationships/image" Target="../media/image32.png"/><Relationship Id="rId4" Type="http://schemas.openxmlformats.org/officeDocument/2006/relationships/image" Target="../media/image28.emf"/><Relationship Id="rId9" Type="http://schemas.openxmlformats.org/officeDocument/2006/relationships/image" Target="../media/image31.png"/><Relationship Id="rId14" Type="http://schemas.openxmlformats.org/officeDocument/2006/relationships/image" Target="../media/image3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jp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FCC_symbol_rgb_ljus.jpg">
            <a:extLst>
              <a:ext uri="{FF2B5EF4-FFF2-40B4-BE49-F238E27FC236}">
                <a16:creationId xmlns:a16="http://schemas.microsoft.com/office/drawing/2014/main" id="{C28B07EC-C5C7-46CB-AFE7-6DF7C546C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003" y="884279"/>
            <a:ext cx="6144239" cy="4526908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351865" y="3665501"/>
            <a:ext cx="9788569" cy="964103"/>
          </a:xfrm>
        </p:spPr>
        <p:txBody>
          <a:bodyPr>
            <a:normAutofit/>
          </a:bodyPr>
          <a:lstStyle/>
          <a:p>
            <a:br>
              <a:rPr lang="sv-SE" sz="1600" i="1" spc="300" dirty="0">
                <a:latin typeface="Calibri" panose="020F0502020204030204" pitchFamily="34" charset="0"/>
              </a:rPr>
            </a:br>
            <a:endParaRPr lang="sv-SE" sz="1600" i="1" spc="300" dirty="0">
              <a:latin typeface="Calibri" panose="020F0502020204030204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351865" y="1820300"/>
            <a:ext cx="10001934" cy="1963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300" dirty="0" err="1">
                <a:latin typeface="+mn-lt"/>
              </a:rPr>
              <a:t>Grundorsaksanalys</a:t>
            </a:r>
            <a:r>
              <a:rPr lang="en-US" sz="4000" b="1" spc="300" dirty="0">
                <a:latin typeface="+mn-lt"/>
              </a:rPr>
              <a:t> med </a:t>
            </a:r>
            <a:r>
              <a:rPr lang="en-US" sz="4000" b="1" spc="300" dirty="0" err="1">
                <a:latin typeface="+mn-lt"/>
              </a:rPr>
              <a:t>maskininlärning</a:t>
            </a:r>
            <a:endParaRPr lang="sv-SE" sz="4000" b="1" spc="300" dirty="0">
              <a:latin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5B8ECB4-D2EE-4B72-AE9B-1A452D253AAD}"/>
              </a:ext>
            </a:extLst>
          </p:cNvPr>
          <p:cNvSpPr txBox="1">
            <a:spLocks/>
          </p:cNvSpPr>
          <p:nvPr/>
        </p:nvSpPr>
        <p:spPr>
          <a:xfrm>
            <a:off x="1358927" y="4550633"/>
            <a:ext cx="5061260" cy="964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i="1" spc="300" dirty="0">
                <a:latin typeface="Calibri" panose="020F0502020204030204" pitchFamily="34" charset="0"/>
              </a:rPr>
              <a:t>Anna </a:t>
            </a:r>
            <a:r>
              <a:rPr lang="en-US" sz="1400" i="1" spc="300" dirty="0" err="1">
                <a:latin typeface="Calibri" panose="020F0502020204030204" pitchFamily="34" charset="0"/>
              </a:rPr>
              <a:t>Lokrantz</a:t>
            </a:r>
            <a:endParaRPr lang="en-US" sz="1400" i="1" spc="300" dirty="0">
              <a:latin typeface="Calibri" panose="020F0502020204030204" pitchFamily="34" charset="0"/>
            </a:endParaRPr>
          </a:p>
        </p:txBody>
      </p:sp>
      <p:pic>
        <p:nvPicPr>
          <p:cNvPr id="10" name="Bildobjekt 4" descr="FCC_logotype_rgb_liggande.png">
            <a:extLst>
              <a:ext uri="{FF2B5EF4-FFF2-40B4-BE49-F238E27FC236}">
                <a16:creationId xmlns:a16="http://schemas.microsoft.com/office/drawing/2014/main" id="{4FAEAE7B-62AE-4F41-AAE7-F3F5F41E4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238" y="6149102"/>
            <a:ext cx="2847248" cy="51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12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85ACCC-5549-4F9D-ADD4-D0D43F47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</a:t>
            </a:r>
            <a:r>
              <a:rPr lang="sv-SE"/>
              <a:t>, grundorsaksanalys</a:t>
            </a:r>
            <a:endParaRPr lang="sv-SE" dirty="0"/>
          </a:p>
        </p:txBody>
      </p:sp>
      <p:pic>
        <p:nvPicPr>
          <p:cNvPr id="5" name="Platshållare för innehåll 11">
            <a:extLst>
              <a:ext uri="{FF2B5EF4-FFF2-40B4-BE49-F238E27FC236}">
                <a16:creationId xmlns:a16="http://schemas.microsoft.com/office/drawing/2014/main" id="{6F2CE45E-742F-475C-B17A-AEE65092E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213" y="2223375"/>
            <a:ext cx="6064586" cy="320587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DA6669DF-F8D0-4ED3-B1A2-DEE46638685B}"/>
              </a:ext>
            </a:extLst>
          </p:cNvPr>
          <p:cNvSpPr/>
          <p:nvPr/>
        </p:nvSpPr>
        <p:spPr>
          <a:xfrm>
            <a:off x="3754403" y="2095500"/>
            <a:ext cx="638217" cy="29622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9F7D028-00F7-4FA7-ACBE-9738354AEC8B}"/>
              </a:ext>
            </a:extLst>
          </p:cNvPr>
          <p:cNvSpPr txBox="1"/>
          <p:nvPr/>
        </p:nvSpPr>
        <p:spPr>
          <a:xfrm>
            <a:off x="3341078" y="5403157"/>
            <a:ext cx="1107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err="1"/>
              <a:t>Grinding</a:t>
            </a:r>
            <a:r>
              <a:rPr lang="sv-SE" sz="1200" dirty="0"/>
              <a:t> step</a:t>
            </a: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22F3FBCC-A4F6-47EA-8C5D-A215FA4DAA51}"/>
              </a:ext>
            </a:extLst>
          </p:cNvPr>
          <p:cNvSpPr/>
          <p:nvPr/>
        </p:nvSpPr>
        <p:spPr>
          <a:xfrm>
            <a:off x="3895817" y="3689833"/>
            <a:ext cx="375595" cy="4034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3CED5B12-02A8-49A8-A88E-C73669A05433}"/>
              </a:ext>
            </a:extLst>
          </p:cNvPr>
          <p:cNvCxnSpPr>
            <a:cxnSpLocks/>
          </p:cNvCxnSpPr>
          <p:nvPr/>
        </p:nvCxnSpPr>
        <p:spPr>
          <a:xfrm flipH="1">
            <a:off x="3482029" y="3874500"/>
            <a:ext cx="4137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>
            <a:extLst>
              <a:ext uri="{FF2B5EF4-FFF2-40B4-BE49-F238E27FC236}">
                <a16:creationId xmlns:a16="http://schemas.microsoft.com/office/drawing/2014/main" id="{7BAE8273-867F-4861-9391-2834C7F5FFBE}"/>
              </a:ext>
            </a:extLst>
          </p:cNvPr>
          <p:cNvSpPr txBox="1"/>
          <p:nvPr/>
        </p:nvSpPr>
        <p:spPr>
          <a:xfrm>
            <a:off x="1828235" y="3677799"/>
            <a:ext cx="1660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err="1"/>
              <a:t>Roughness</a:t>
            </a:r>
            <a:r>
              <a:rPr lang="sv-SE" sz="1200" dirty="0"/>
              <a:t> </a:t>
            </a:r>
            <a:r>
              <a:rPr lang="sv-SE" sz="1200" dirty="0" err="1"/>
              <a:t>of</a:t>
            </a:r>
            <a:r>
              <a:rPr lang="sv-SE" sz="1200" dirty="0"/>
              <a:t> </a:t>
            </a:r>
            <a:r>
              <a:rPr lang="sv-SE" sz="1200" dirty="0" err="1"/>
              <a:t>grinding</a:t>
            </a:r>
            <a:r>
              <a:rPr lang="sv-SE" sz="1200" dirty="0"/>
              <a:t> </a:t>
            </a:r>
            <a:r>
              <a:rPr lang="sv-SE" sz="1200" dirty="0" err="1"/>
              <a:t>stone</a:t>
            </a:r>
            <a:endParaRPr lang="sv-SE" sz="1200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6528B373-97F9-492E-B836-A400A47CF0B8}"/>
              </a:ext>
            </a:extLst>
          </p:cNvPr>
          <p:cNvSpPr/>
          <p:nvPr/>
        </p:nvSpPr>
        <p:spPr>
          <a:xfrm>
            <a:off x="6096000" y="2078913"/>
            <a:ext cx="638216" cy="2978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7882C348-2FCD-468F-8DBF-EB5CFE7BA98A}"/>
              </a:ext>
            </a:extLst>
          </p:cNvPr>
          <p:cNvSpPr txBox="1"/>
          <p:nvPr/>
        </p:nvSpPr>
        <p:spPr>
          <a:xfrm>
            <a:off x="5706208" y="5383212"/>
            <a:ext cx="149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err="1"/>
              <a:t>Tempering</a:t>
            </a:r>
            <a:r>
              <a:rPr lang="sv-SE" sz="1200" dirty="0"/>
              <a:t> step</a:t>
            </a:r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E05E082A-F29A-4AD0-85F6-BEF07FE81A4C}"/>
              </a:ext>
            </a:extLst>
          </p:cNvPr>
          <p:cNvSpPr/>
          <p:nvPr/>
        </p:nvSpPr>
        <p:spPr>
          <a:xfrm>
            <a:off x="6207369" y="3689833"/>
            <a:ext cx="378069" cy="4034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1" name="Rak koppling 20">
            <a:extLst>
              <a:ext uri="{FF2B5EF4-FFF2-40B4-BE49-F238E27FC236}">
                <a16:creationId xmlns:a16="http://schemas.microsoft.com/office/drawing/2014/main" id="{13875D31-659D-48E9-85AA-1B39A14DF842}"/>
              </a:ext>
            </a:extLst>
          </p:cNvPr>
          <p:cNvCxnSpPr>
            <a:cxnSpLocks/>
            <a:stCxn id="19" idx="6"/>
          </p:cNvCxnSpPr>
          <p:nvPr/>
        </p:nvCxnSpPr>
        <p:spPr>
          <a:xfrm flipV="1">
            <a:off x="6585438" y="3328171"/>
            <a:ext cx="1401916" cy="563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ruta 21">
            <a:extLst>
              <a:ext uri="{FF2B5EF4-FFF2-40B4-BE49-F238E27FC236}">
                <a16:creationId xmlns:a16="http://schemas.microsoft.com/office/drawing/2014/main" id="{42C0AFCA-E16A-4F0E-B2CE-6546550BBEF6}"/>
              </a:ext>
            </a:extLst>
          </p:cNvPr>
          <p:cNvSpPr txBox="1"/>
          <p:nvPr/>
        </p:nvSpPr>
        <p:spPr>
          <a:xfrm>
            <a:off x="8025470" y="3122013"/>
            <a:ext cx="1064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err="1"/>
              <a:t>Time</a:t>
            </a:r>
            <a:r>
              <a:rPr lang="sv-SE" sz="1200" dirty="0"/>
              <a:t> </a:t>
            </a:r>
            <a:r>
              <a:rPr lang="sv-SE" sz="1200" dirty="0" err="1"/>
              <a:t>spent</a:t>
            </a:r>
            <a:endParaRPr lang="sv-SE" sz="1200" dirty="0"/>
          </a:p>
        </p:txBody>
      </p:sp>
      <p:sp>
        <p:nvSpPr>
          <p:cNvPr id="23" name="Ellips 22">
            <a:extLst>
              <a:ext uri="{FF2B5EF4-FFF2-40B4-BE49-F238E27FC236}">
                <a16:creationId xmlns:a16="http://schemas.microsoft.com/office/drawing/2014/main" id="{8CCB3BC9-A75F-4C04-AFC0-58FFC50DD582}"/>
              </a:ext>
            </a:extLst>
          </p:cNvPr>
          <p:cNvSpPr/>
          <p:nvPr/>
        </p:nvSpPr>
        <p:spPr>
          <a:xfrm>
            <a:off x="7716887" y="3493199"/>
            <a:ext cx="390525" cy="4129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5" name="Rak koppling 24">
            <a:extLst>
              <a:ext uri="{FF2B5EF4-FFF2-40B4-BE49-F238E27FC236}">
                <a16:creationId xmlns:a16="http://schemas.microsoft.com/office/drawing/2014/main" id="{42E6CE82-2057-458B-9A56-EC01666EA64E}"/>
              </a:ext>
            </a:extLst>
          </p:cNvPr>
          <p:cNvCxnSpPr>
            <a:cxnSpLocks/>
          </p:cNvCxnSpPr>
          <p:nvPr/>
        </p:nvCxnSpPr>
        <p:spPr>
          <a:xfrm>
            <a:off x="8106762" y="3771920"/>
            <a:ext cx="638216" cy="3816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ruta 25">
            <a:extLst>
              <a:ext uri="{FF2B5EF4-FFF2-40B4-BE49-F238E27FC236}">
                <a16:creationId xmlns:a16="http://schemas.microsoft.com/office/drawing/2014/main" id="{424237EA-694B-4053-BDD3-53C6AEB3CEFC}"/>
              </a:ext>
            </a:extLst>
          </p:cNvPr>
          <p:cNvSpPr txBox="1"/>
          <p:nvPr/>
        </p:nvSpPr>
        <p:spPr>
          <a:xfrm>
            <a:off x="8730889" y="4105331"/>
            <a:ext cx="10293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err="1"/>
              <a:t>Too</a:t>
            </a:r>
            <a:r>
              <a:rPr lang="sv-SE" sz="1100" dirty="0"/>
              <a:t> </a:t>
            </a:r>
            <a:r>
              <a:rPr lang="sv-SE" sz="1100" dirty="0" err="1"/>
              <a:t>rough</a:t>
            </a:r>
            <a:r>
              <a:rPr lang="sv-SE" sz="1100" dirty="0"/>
              <a:t> </a:t>
            </a:r>
            <a:r>
              <a:rPr lang="sv-SE" sz="1100" dirty="0" err="1"/>
              <a:t>surface</a:t>
            </a:r>
            <a:endParaRPr lang="sv-SE" sz="1100" dirty="0"/>
          </a:p>
        </p:txBody>
      </p:sp>
      <p:pic>
        <p:nvPicPr>
          <p:cNvPr id="17" name="Bildobjekt 4" descr="FCC_logotype_rgb_liggande.png">
            <a:extLst>
              <a:ext uri="{FF2B5EF4-FFF2-40B4-BE49-F238E27FC236}">
                <a16:creationId xmlns:a16="http://schemas.microsoft.com/office/drawing/2014/main" id="{03653AC7-F32B-4D5D-B3BE-2DB97338A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238" y="6149102"/>
            <a:ext cx="2847248" cy="51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19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419777"/>
            <a:ext cx="10515600" cy="964103"/>
          </a:xfrm>
        </p:spPr>
        <p:txBody>
          <a:bodyPr>
            <a:normAutofit/>
          </a:bodyPr>
          <a:lstStyle/>
          <a:p>
            <a:r>
              <a:rPr lang="sv-SE" dirty="0"/>
              <a:t>Kort om maskininlärning</a:t>
            </a:r>
            <a:endParaRPr lang="en-US" spc="300" dirty="0"/>
          </a:p>
        </p:txBody>
      </p:sp>
      <p:pic>
        <p:nvPicPr>
          <p:cNvPr id="7" name="Bildobjekt 4" descr="FCC_logotype_rgb_liggande.png">
            <a:extLst>
              <a:ext uri="{FF2B5EF4-FFF2-40B4-BE49-F238E27FC236}">
                <a16:creationId xmlns:a16="http://schemas.microsoft.com/office/drawing/2014/main" id="{ACA2112E-33DF-4DF4-BEB5-C24EC9F29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238" y="6149102"/>
            <a:ext cx="2847248" cy="513249"/>
          </a:xfrm>
          <a:prstGeom prst="rect">
            <a:avLst/>
          </a:prstGeom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348AE30-199E-4630-AFE8-B339BCE17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74577" cy="3977298"/>
          </a:xfrm>
        </p:spPr>
        <p:txBody>
          <a:bodyPr/>
          <a:lstStyle/>
          <a:p>
            <a:r>
              <a:rPr lang="sv-SE" dirty="0"/>
              <a:t>Vad? Ett </a:t>
            </a:r>
            <a:r>
              <a:rPr lang="sv-SE" dirty="0" err="1"/>
              <a:t>subfält</a:t>
            </a:r>
            <a:r>
              <a:rPr lang="sv-SE" dirty="0"/>
              <a:t> inom artificiell intelligens som behandlar hur datorer/system kan lära sig från historisk data, identifiera mönster och fatta beslut med väldigt lite mänsklig hjälp.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-  Filmrekommendationer på exempelvis </a:t>
            </a:r>
            <a:r>
              <a:rPr lang="sv-SE" dirty="0" err="1"/>
              <a:t>Netflix</a:t>
            </a:r>
            <a:r>
              <a:rPr lang="sv-SE" dirty="0"/>
              <a:t>,  bildklassificering, automatiska förslag på </a:t>
            </a:r>
            <a:r>
              <a:rPr lang="sv-SE" dirty="0" err="1"/>
              <a:t>emojis</a:t>
            </a:r>
            <a:r>
              <a:rPr lang="sv-SE" dirty="0"/>
              <a:t> till meningar…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Picture 2" descr="Image result for image classification">
            <a:extLst>
              <a:ext uri="{FF2B5EF4-FFF2-40B4-BE49-F238E27FC236}">
                <a16:creationId xmlns:a16="http://schemas.microsoft.com/office/drawing/2014/main" id="{8382E71D-5856-4FDF-9286-D3A56AD01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255" y="1717097"/>
            <a:ext cx="4758560" cy="36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348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65703A5-B603-4FD0-8DF6-51FCE34621B1}"/>
              </a:ext>
            </a:extLst>
          </p:cNvPr>
          <p:cNvSpPr/>
          <p:nvPr/>
        </p:nvSpPr>
        <p:spPr>
          <a:xfrm>
            <a:off x="1075992" y="2705576"/>
            <a:ext cx="2861441" cy="5211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chemeClr val="tx1"/>
                </a:solidFill>
              </a:rPr>
              <a:t>UNSUPERVISED LEARNING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3F1E8C4-FA9D-44F3-BF5D-3FA87D7CD148}"/>
              </a:ext>
            </a:extLst>
          </p:cNvPr>
          <p:cNvSpPr/>
          <p:nvPr/>
        </p:nvSpPr>
        <p:spPr>
          <a:xfrm>
            <a:off x="4621914" y="2705576"/>
            <a:ext cx="2861441" cy="5211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chemeClr val="tx1"/>
                </a:solidFill>
              </a:rPr>
              <a:t>SUPERVISED LEARNING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F7C8006-B68C-493D-90F0-1075A40D761D}"/>
              </a:ext>
            </a:extLst>
          </p:cNvPr>
          <p:cNvSpPr/>
          <p:nvPr/>
        </p:nvSpPr>
        <p:spPr>
          <a:xfrm>
            <a:off x="8314275" y="2705576"/>
            <a:ext cx="2861441" cy="5211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chemeClr val="tx1"/>
                </a:solidFill>
              </a:rPr>
              <a:t>REINFORCEMENT LEARNING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84A3B-9392-4EF2-98A1-632FF6B14316}"/>
              </a:ext>
            </a:extLst>
          </p:cNvPr>
          <p:cNvCxnSpPr/>
          <p:nvPr/>
        </p:nvCxnSpPr>
        <p:spPr>
          <a:xfrm>
            <a:off x="4193628" y="2190327"/>
            <a:ext cx="0" cy="320884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05B9C1-D269-4265-B141-245A1C3C4E3A}"/>
              </a:ext>
            </a:extLst>
          </p:cNvPr>
          <p:cNvCxnSpPr/>
          <p:nvPr/>
        </p:nvCxnSpPr>
        <p:spPr>
          <a:xfrm>
            <a:off x="7995745" y="2190327"/>
            <a:ext cx="0" cy="320884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FA7AD94-8C1E-4450-9D75-F90C6F9906DF}"/>
              </a:ext>
            </a:extLst>
          </p:cNvPr>
          <p:cNvSpPr txBox="1"/>
          <p:nvPr/>
        </p:nvSpPr>
        <p:spPr>
          <a:xfrm>
            <a:off x="838199" y="3581368"/>
            <a:ext cx="862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/>
              <a:t>Discrete</a:t>
            </a:r>
            <a:endParaRPr lang="en-US" sz="1200" i="1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C6DE105-5D83-4A7B-8AAD-5E2F33C6E23F}"/>
              </a:ext>
            </a:extLst>
          </p:cNvPr>
          <p:cNvSpPr/>
          <p:nvPr/>
        </p:nvSpPr>
        <p:spPr>
          <a:xfrm>
            <a:off x="874733" y="4288481"/>
            <a:ext cx="1441316" cy="5211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CLUSTERING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272E961-60E1-4D78-8FD4-6709FC2B0377}"/>
              </a:ext>
            </a:extLst>
          </p:cNvPr>
          <p:cNvSpPr/>
          <p:nvPr/>
        </p:nvSpPr>
        <p:spPr>
          <a:xfrm>
            <a:off x="2546571" y="4288481"/>
            <a:ext cx="1441316" cy="5211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DIMENSION REDUCTION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1774BDE-D78A-4AAD-B3C5-10083F05D8F8}"/>
              </a:ext>
            </a:extLst>
          </p:cNvPr>
          <p:cNvSpPr/>
          <p:nvPr/>
        </p:nvSpPr>
        <p:spPr>
          <a:xfrm>
            <a:off x="4569931" y="4288481"/>
            <a:ext cx="1441316" cy="5211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CLASSIFICATION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704E0BE-5668-40D7-A417-11FEE8D5D313}"/>
              </a:ext>
            </a:extLst>
          </p:cNvPr>
          <p:cNvSpPr/>
          <p:nvPr/>
        </p:nvSpPr>
        <p:spPr>
          <a:xfrm>
            <a:off x="6265420" y="4288481"/>
            <a:ext cx="1441316" cy="5211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REGRESSION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2BB1EB2-13FB-4ED0-AF9E-AA98F4BDC8A9}"/>
              </a:ext>
            </a:extLst>
          </p:cNvPr>
          <p:cNvSpPr/>
          <p:nvPr/>
        </p:nvSpPr>
        <p:spPr>
          <a:xfrm>
            <a:off x="4508945" y="1313394"/>
            <a:ext cx="2861441" cy="5211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chemeClr val="tx1"/>
                </a:solidFill>
              </a:rPr>
              <a:t>MACHINE LEARNING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1DE818D-DF46-4463-8D7E-D5D1CDA1999A}"/>
              </a:ext>
            </a:extLst>
          </p:cNvPr>
          <p:cNvCxnSpPr>
            <a:cxnSpLocks/>
          </p:cNvCxnSpPr>
          <p:nvPr/>
        </p:nvCxnSpPr>
        <p:spPr>
          <a:xfrm flipH="1">
            <a:off x="2548593" y="1873031"/>
            <a:ext cx="1728303" cy="617921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3816B70-9B39-4027-AF98-BD5484F69AA4}"/>
              </a:ext>
            </a:extLst>
          </p:cNvPr>
          <p:cNvCxnSpPr>
            <a:cxnSpLocks/>
          </p:cNvCxnSpPr>
          <p:nvPr/>
        </p:nvCxnSpPr>
        <p:spPr>
          <a:xfrm>
            <a:off x="7530657" y="1873031"/>
            <a:ext cx="1657017" cy="61792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EF224A9-FCD9-4B89-AD27-3C2DF58FC2CB}"/>
              </a:ext>
            </a:extLst>
          </p:cNvPr>
          <p:cNvCxnSpPr>
            <a:cxnSpLocks/>
          </p:cNvCxnSpPr>
          <p:nvPr/>
        </p:nvCxnSpPr>
        <p:spPr>
          <a:xfrm>
            <a:off x="5907023" y="1961102"/>
            <a:ext cx="1" cy="52985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273DB02-D192-4939-AA36-3BFC49241098}"/>
              </a:ext>
            </a:extLst>
          </p:cNvPr>
          <p:cNvSpPr txBox="1"/>
          <p:nvPr/>
        </p:nvSpPr>
        <p:spPr>
          <a:xfrm>
            <a:off x="878058" y="4950894"/>
            <a:ext cx="14413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00" i="1" dirty="0"/>
              <a:t>Find groups of similar individuals</a:t>
            </a:r>
            <a:endParaRPr lang="en-US" sz="1300" i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AC0466-D826-4638-835A-6BAC0CF98CB4}"/>
              </a:ext>
            </a:extLst>
          </p:cNvPr>
          <p:cNvSpPr txBox="1"/>
          <p:nvPr/>
        </p:nvSpPr>
        <p:spPr>
          <a:xfrm>
            <a:off x="2546571" y="4950893"/>
            <a:ext cx="16470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00" i="1" dirty="0"/>
              <a:t>Describe individuals with fewer variables</a:t>
            </a:r>
            <a:endParaRPr lang="en-US" sz="1300" i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280DFEB-1901-4036-9E58-E0E8C6B8851D}"/>
              </a:ext>
            </a:extLst>
          </p:cNvPr>
          <p:cNvSpPr txBox="1"/>
          <p:nvPr/>
        </p:nvSpPr>
        <p:spPr>
          <a:xfrm>
            <a:off x="4621914" y="4945601"/>
            <a:ext cx="17734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00" i="1" dirty="0"/>
              <a:t>Categorize into predefined classes</a:t>
            </a:r>
            <a:endParaRPr lang="en-US" sz="1300" i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5DD7130-E1DA-4FAD-B126-C2B80D0F29D3}"/>
              </a:ext>
            </a:extLst>
          </p:cNvPr>
          <p:cNvSpPr txBox="1"/>
          <p:nvPr/>
        </p:nvSpPr>
        <p:spPr>
          <a:xfrm>
            <a:off x="6308830" y="4945601"/>
            <a:ext cx="17734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00" i="1" dirty="0"/>
              <a:t>Predict continuous value given input</a:t>
            </a:r>
            <a:endParaRPr lang="en-US" sz="1300" i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98D2B1-00B4-4F39-8622-82D048205AF7}"/>
              </a:ext>
            </a:extLst>
          </p:cNvPr>
          <p:cNvSpPr txBox="1"/>
          <p:nvPr/>
        </p:nvSpPr>
        <p:spPr>
          <a:xfrm>
            <a:off x="9099534" y="3400087"/>
            <a:ext cx="17734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00" i="1" dirty="0"/>
              <a:t>Take actions given the state of a system</a:t>
            </a:r>
            <a:endParaRPr lang="en-US" sz="1300" i="1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DC00F72-AF64-43F6-988A-4DAFAC06E924}"/>
              </a:ext>
            </a:extLst>
          </p:cNvPr>
          <p:cNvCxnSpPr>
            <a:cxnSpLocks/>
          </p:cNvCxnSpPr>
          <p:nvPr/>
        </p:nvCxnSpPr>
        <p:spPr>
          <a:xfrm flipH="1">
            <a:off x="1524297" y="3367988"/>
            <a:ext cx="470041" cy="779236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0654F87-5F1A-4996-87CC-EC961CB130E3}"/>
              </a:ext>
            </a:extLst>
          </p:cNvPr>
          <p:cNvCxnSpPr>
            <a:cxnSpLocks/>
          </p:cNvCxnSpPr>
          <p:nvPr/>
        </p:nvCxnSpPr>
        <p:spPr>
          <a:xfrm>
            <a:off x="2892972" y="3361978"/>
            <a:ext cx="374258" cy="797809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C55CD6A-326B-42BA-9F8C-5185FD7D2BA1}"/>
              </a:ext>
            </a:extLst>
          </p:cNvPr>
          <p:cNvCxnSpPr>
            <a:cxnSpLocks/>
          </p:cNvCxnSpPr>
          <p:nvPr/>
        </p:nvCxnSpPr>
        <p:spPr>
          <a:xfrm>
            <a:off x="6577127" y="3358701"/>
            <a:ext cx="374258" cy="797809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79D8028-5747-4F21-95D4-B9E78EE96638}"/>
              </a:ext>
            </a:extLst>
          </p:cNvPr>
          <p:cNvCxnSpPr>
            <a:cxnSpLocks/>
          </p:cNvCxnSpPr>
          <p:nvPr/>
        </p:nvCxnSpPr>
        <p:spPr>
          <a:xfrm flipH="1">
            <a:off x="5289962" y="3367988"/>
            <a:ext cx="470041" cy="779236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1E39433-5016-4F43-B7CD-9D7DBB9F0832}"/>
              </a:ext>
            </a:extLst>
          </p:cNvPr>
          <p:cNvSpPr txBox="1"/>
          <p:nvPr/>
        </p:nvSpPr>
        <p:spPr>
          <a:xfrm>
            <a:off x="4669922" y="3581368"/>
            <a:ext cx="862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/>
              <a:t>Discrete</a:t>
            </a:r>
            <a:endParaRPr lang="en-US" sz="1200" i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45C6A91-7E84-4AE3-A905-ADE7985A5CD8}"/>
              </a:ext>
            </a:extLst>
          </p:cNvPr>
          <p:cNvSpPr txBox="1"/>
          <p:nvPr/>
        </p:nvSpPr>
        <p:spPr>
          <a:xfrm>
            <a:off x="3191645" y="3585746"/>
            <a:ext cx="97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/>
              <a:t>Continuous</a:t>
            </a:r>
            <a:endParaRPr lang="en-US" sz="1200" i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583DDF3-5213-4C34-B416-B831983375A5}"/>
              </a:ext>
            </a:extLst>
          </p:cNvPr>
          <p:cNvSpPr txBox="1"/>
          <p:nvPr/>
        </p:nvSpPr>
        <p:spPr>
          <a:xfrm>
            <a:off x="6874508" y="3590969"/>
            <a:ext cx="97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/>
              <a:t>Continuous</a:t>
            </a:r>
            <a:endParaRPr lang="en-US" sz="1200" i="1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B669320-DC6E-4222-8E99-18641B41D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pic>
        <p:nvPicPr>
          <p:cNvPr id="32" name="Bildobjekt 4" descr="FCC_logotype_rgb_liggande.png">
            <a:extLst>
              <a:ext uri="{FF2B5EF4-FFF2-40B4-BE49-F238E27FC236}">
                <a16:creationId xmlns:a16="http://schemas.microsoft.com/office/drawing/2014/main" id="{39057B8C-A71D-45B8-81E9-512EB229B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238" y="6149102"/>
            <a:ext cx="2847248" cy="513249"/>
          </a:xfrm>
          <a:prstGeom prst="rect">
            <a:avLst/>
          </a:prstGeom>
        </p:spPr>
      </p:pic>
      <p:sp>
        <p:nvSpPr>
          <p:cNvPr id="40" name="Title 1">
            <a:extLst>
              <a:ext uri="{FF2B5EF4-FFF2-40B4-BE49-F238E27FC236}">
                <a16:creationId xmlns:a16="http://schemas.microsoft.com/office/drawing/2014/main" id="{B941CF5B-21F2-4ECC-8B88-D3A9269FB783}"/>
              </a:ext>
            </a:extLst>
          </p:cNvPr>
          <p:cNvSpPr txBox="1">
            <a:spLocks/>
          </p:cNvSpPr>
          <p:nvPr/>
        </p:nvSpPr>
        <p:spPr>
          <a:xfrm>
            <a:off x="838199" y="419777"/>
            <a:ext cx="10515600" cy="964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pc="300" dirty="0"/>
              <a:t>Maskininlärning – olika typer</a:t>
            </a:r>
            <a:endParaRPr lang="en-US" spc="300" dirty="0"/>
          </a:p>
        </p:txBody>
      </p:sp>
    </p:spTree>
    <p:extLst>
      <p:ext uri="{BB962C8B-B14F-4D97-AF65-F5344CB8AC3E}">
        <p14:creationId xmlns:p14="http://schemas.microsoft.com/office/powerpoint/2010/main" val="520277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97713-A1E3-43E3-BD3B-EB81133B8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Probabilistiska</a:t>
            </a:r>
            <a:r>
              <a:rPr lang="en-GB" dirty="0"/>
              <a:t> </a:t>
            </a:r>
            <a:r>
              <a:rPr lang="en-GB" dirty="0" err="1"/>
              <a:t>grafiska</a:t>
            </a:r>
            <a:r>
              <a:rPr lang="en-GB" dirty="0"/>
              <a:t> modeller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F654A-4F44-445A-8601-E59647848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716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Probabilistisk</a:t>
            </a:r>
            <a:r>
              <a:rPr lang="en-US" dirty="0"/>
              <a:t> </a:t>
            </a:r>
            <a:r>
              <a:rPr lang="en-US" dirty="0" err="1"/>
              <a:t>modeller</a:t>
            </a:r>
            <a:r>
              <a:rPr lang="en-US" dirty="0"/>
              <a:t>, </a:t>
            </a:r>
            <a:r>
              <a:rPr lang="en-US" dirty="0" err="1"/>
              <a:t>dvs</a:t>
            </a:r>
            <a:r>
              <a:rPr lang="en-US" dirty="0"/>
              <a:t> modeler </a:t>
            </a:r>
            <a:r>
              <a:rPr lang="en-US" dirty="0" err="1"/>
              <a:t>som</a:t>
            </a:r>
            <a:r>
              <a:rPr lang="en-US" dirty="0"/>
              <a:t> tar </a:t>
            </a:r>
            <a:r>
              <a:rPr lang="en-US" dirty="0" err="1"/>
              <a:t>hänsyn</a:t>
            </a:r>
            <a:r>
              <a:rPr lang="en-US" dirty="0"/>
              <a:t> till slump,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vilka</a:t>
            </a:r>
            <a:r>
              <a:rPr lang="en-US" dirty="0"/>
              <a:t> </a:t>
            </a:r>
            <a:r>
              <a:rPr lang="en-US" dirty="0" err="1"/>
              <a:t>grafer</a:t>
            </a:r>
            <a:r>
              <a:rPr lang="en-US" dirty="0"/>
              <a:t> </a:t>
            </a:r>
            <a:r>
              <a:rPr lang="en-US" dirty="0" err="1"/>
              <a:t>uttrycket</a:t>
            </a:r>
            <a:r>
              <a:rPr lang="en-US" dirty="0"/>
              <a:t> </a:t>
            </a:r>
            <a:r>
              <a:rPr lang="en-US" dirty="0" err="1"/>
              <a:t>betingade</a:t>
            </a:r>
            <a:r>
              <a:rPr lang="en-US" dirty="0"/>
              <a:t> </a:t>
            </a:r>
            <a:r>
              <a:rPr lang="en-US" dirty="0" err="1"/>
              <a:t>sannolikhetsförhållanden</a:t>
            </a:r>
            <a:r>
              <a:rPr lang="en-US" dirty="0"/>
              <a:t> </a:t>
            </a:r>
            <a:r>
              <a:rPr lang="en-US" dirty="0" err="1"/>
              <a:t>mellan</a:t>
            </a:r>
            <a:r>
              <a:rPr lang="en-US" dirty="0"/>
              <a:t> </a:t>
            </a:r>
            <a:r>
              <a:rPr lang="en-US" dirty="0" err="1"/>
              <a:t>slumpvariabler</a:t>
            </a:r>
            <a:r>
              <a:rPr lang="en-US" dirty="0"/>
              <a:t>.</a:t>
            </a:r>
            <a:r>
              <a:rPr lang="en-US" b="1" dirty="0"/>
              <a:t> </a:t>
            </a:r>
          </a:p>
          <a:p>
            <a:endParaRPr lang="en-US" b="1" dirty="0"/>
          </a:p>
          <a:p>
            <a:r>
              <a:rPr lang="en-US" dirty="0" err="1"/>
              <a:t>Förekommer</a:t>
            </a:r>
            <a:r>
              <a:rPr lang="en-US" dirty="0"/>
              <a:t> </a:t>
            </a:r>
            <a:r>
              <a:rPr lang="en-US" dirty="0" err="1"/>
              <a:t>ofta</a:t>
            </a:r>
            <a:r>
              <a:rPr lang="en-US" dirty="0"/>
              <a:t> </a:t>
            </a:r>
            <a:r>
              <a:rPr lang="en-US" dirty="0" err="1"/>
              <a:t>inom</a:t>
            </a:r>
            <a:r>
              <a:rPr lang="en-US" dirty="0"/>
              <a:t> </a:t>
            </a:r>
            <a:r>
              <a:rPr lang="en-US" dirty="0" err="1"/>
              <a:t>maskininlärning</a:t>
            </a:r>
            <a:r>
              <a:rPr lang="en-US" dirty="0"/>
              <a:t>. </a:t>
            </a:r>
            <a:r>
              <a:rPr lang="en-US" dirty="0" err="1"/>
              <a:t>Exempelvis</a:t>
            </a:r>
            <a:r>
              <a:rPr lang="en-US" dirty="0"/>
              <a:t> </a:t>
            </a:r>
            <a:r>
              <a:rPr lang="en-US" dirty="0" err="1"/>
              <a:t>kausal</a:t>
            </a:r>
            <a:r>
              <a:rPr lang="en-US" dirty="0"/>
              <a:t> </a:t>
            </a:r>
            <a:r>
              <a:rPr lang="en-US" dirty="0" err="1"/>
              <a:t>inferens</a:t>
            </a:r>
            <a:r>
              <a:rPr lang="en-US" dirty="0"/>
              <a:t>, speech recognition, computer vision…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, </a:t>
            </a:r>
            <a:r>
              <a:rPr lang="en-US" dirty="0" err="1"/>
              <a:t>inom</a:t>
            </a:r>
            <a:r>
              <a:rPr lang="en-US" dirty="0"/>
              <a:t> </a:t>
            </a:r>
            <a:r>
              <a:rPr lang="en-US" dirty="0" err="1"/>
              <a:t>grafteori</a:t>
            </a:r>
            <a:r>
              <a:rPr lang="en-US" dirty="0"/>
              <a:t>,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matematisk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uttrycker</a:t>
            </a:r>
            <a:r>
              <a:rPr lang="en-US" dirty="0"/>
              <a:t> </a:t>
            </a:r>
            <a:r>
              <a:rPr lang="en-US" dirty="0" err="1"/>
              <a:t>parvisa</a:t>
            </a:r>
            <a:r>
              <a:rPr lang="en-US" dirty="0"/>
              <a:t> </a:t>
            </a:r>
            <a:r>
              <a:rPr lang="en-US" dirty="0" err="1"/>
              <a:t>förhållanden</a:t>
            </a:r>
            <a:r>
              <a:rPr lang="en-US" dirty="0"/>
              <a:t>, </a:t>
            </a:r>
            <a:r>
              <a:rPr lang="en-US" dirty="0" err="1"/>
              <a:t>uttryckt</a:t>
            </a:r>
            <a:r>
              <a:rPr lang="en-US" dirty="0"/>
              <a:t> med </a:t>
            </a:r>
            <a:r>
              <a:rPr lang="en-US" dirty="0" err="1"/>
              <a:t>hjälp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noder</a:t>
            </a:r>
            <a:r>
              <a:rPr lang="en-US" dirty="0"/>
              <a:t>/</a:t>
            </a:r>
            <a:r>
              <a:rPr lang="en-US" dirty="0" err="1"/>
              <a:t>punkter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kanter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binder </a:t>
            </a:r>
            <a:r>
              <a:rPr lang="en-US" dirty="0" err="1"/>
              <a:t>dem</a:t>
            </a:r>
            <a:r>
              <a:rPr lang="en-US" dirty="0"/>
              <a:t> </a:t>
            </a:r>
            <a:r>
              <a:rPr lang="en-US" dirty="0" err="1"/>
              <a:t>samman</a:t>
            </a:r>
            <a:r>
              <a:rPr lang="en-US" dirty="0"/>
              <a:t>. </a:t>
            </a:r>
            <a:r>
              <a:rPr lang="en-US" dirty="0" err="1"/>
              <a:t>Kanterna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vara</a:t>
            </a:r>
            <a:r>
              <a:rPr lang="en-US" dirty="0"/>
              <a:t> </a:t>
            </a:r>
            <a:r>
              <a:rPr lang="en-US" dirty="0" err="1"/>
              <a:t>riktade</a:t>
            </a:r>
            <a:r>
              <a:rPr lang="en-US" dirty="0"/>
              <a:t>,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oriktade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Exampel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oriktad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4" name="Ellips 3"/>
          <p:cNvSpPr/>
          <p:nvPr/>
        </p:nvSpPr>
        <p:spPr>
          <a:xfrm>
            <a:off x="4803494" y="5162541"/>
            <a:ext cx="231493" cy="2314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Ellips 5"/>
          <p:cNvSpPr/>
          <p:nvPr/>
        </p:nvSpPr>
        <p:spPr>
          <a:xfrm>
            <a:off x="5279985" y="5685331"/>
            <a:ext cx="231493" cy="2314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Ellips 7"/>
          <p:cNvSpPr/>
          <p:nvPr/>
        </p:nvSpPr>
        <p:spPr>
          <a:xfrm>
            <a:off x="6020382" y="5162540"/>
            <a:ext cx="231493" cy="2314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Ellips 8"/>
          <p:cNvSpPr/>
          <p:nvPr/>
        </p:nvSpPr>
        <p:spPr>
          <a:xfrm>
            <a:off x="6703671" y="5278286"/>
            <a:ext cx="231493" cy="2314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cxnSp>
        <p:nvCxnSpPr>
          <p:cNvPr id="10" name="Rak 9"/>
          <p:cNvCxnSpPr>
            <a:stCxn id="4" idx="5"/>
            <a:endCxn id="6" idx="1"/>
          </p:cNvCxnSpPr>
          <p:nvPr/>
        </p:nvCxnSpPr>
        <p:spPr>
          <a:xfrm>
            <a:off x="5001086" y="5360133"/>
            <a:ext cx="312800" cy="3590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>
            <a:stCxn id="6" idx="7"/>
            <a:endCxn id="8" idx="3"/>
          </p:cNvCxnSpPr>
          <p:nvPr/>
        </p:nvCxnSpPr>
        <p:spPr>
          <a:xfrm flipV="1">
            <a:off x="5477577" y="5360132"/>
            <a:ext cx="576706" cy="359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>
            <a:cxnSpLocks/>
            <a:stCxn id="6" idx="5"/>
          </p:cNvCxnSpPr>
          <p:nvPr/>
        </p:nvCxnSpPr>
        <p:spPr>
          <a:xfrm>
            <a:off x="5477577" y="5882923"/>
            <a:ext cx="658552" cy="1474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 25"/>
          <p:cNvSpPr/>
          <p:nvPr/>
        </p:nvSpPr>
        <p:spPr>
          <a:xfrm>
            <a:off x="6136129" y="5947014"/>
            <a:ext cx="231493" cy="2314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cxnSp>
        <p:nvCxnSpPr>
          <p:cNvPr id="27" name="Rak 26"/>
          <p:cNvCxnSpPr>
            <a:stCxn id="26" idx="7"/>
            <a:endCxn id="9" idx="3"/>
          </p:cNvCxnSpPr>
          <p:nvPr/>
        </p:nvCxnSpPr>
        <p:spPr>
          <a:xfrm flipV="1">
            <a:off x="6333721" y="5475878"/>
            <a:ext cx="403851" cy="5050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>
            <a:stCxn id="8" idx="6"/>
            <a:endCxn id="9" idx="2"/>
          </p:cNvCxnSpPr>
          <p:nvPr/>
        </p:nvCxnSpPr>
        <p:spPr>
          <a:xfrm>
            <a:off x="6251875" y="5278287"/>
            <a:ext cx="451796" cy="1157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objekt 4" descr="FCC_logotype_rgb_liggande.png">
            <a:extLst>
              <a:ext uri="{FF2B5EF4-FFF2-40B4-BE49-F238E27FC236}">
                <a16:creationId xmlns:a16="http://schemas.microsoft.com/office/drawing/2014/main" id="{EE2B9BC5-F3BE-46CA-BFE8-9212EDB30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238" y="6149102"/>
            <a:ext cx="2847248" cy="51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3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Probabilistiska</a:t>
            </a:r>
            <a:r>
              <a:rPr lang="en-US" dirty="0"/>
              <a:t> </a:t>
            </a:r>
            <a:r>
              <a:rPr lang="en-US" dirty="0" err="1"/>
              <a:t>grafiska</a:t>
            </a:r>
            <a:r>
              <a:rPr lang="en-US" dirty="0"/>
              <a:t> </a:t>
            </a:r>
            <a:r>
              <a:rPr lang="en-US" dirty="0" err="1"/>
              <a:t>modeller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Trevligt </a:t>
                </a:r>
                <a:r>
                  <a:rPr lang="en-US" dirty="0" err="1"/>
                  <a:t>då</a:t>
                </a:r>
                <a:r>
                  <a:rPr lang="en-US" dirty="0"/>
                  <a:t> de </a:t>
                </a:r>
                <a:r>
                  <a:rPr lang="en-US" dirty="0" err="1"/>
                  <a:t>beskriver</a:t>
                </a:r>
                <a:r>
                  <a:rPr lang="en-US" dirty="0"/>
                  <a:t> </a:t>
                </a:r>
                <a:r>
                  <a:rPr lang="en-US" dirty="0" err="1"/>
                  <a:t>en</a:t>
                </a:r>
                <a:r>
                  <a:rPr lang="en-US" dirty="0"/>
                  <a:t> </a:t>
                </a:r>
                <a:r>
                  <a:rPr lang="en-US" dirty="0" err="1"/>
                  <a:t>multivariat</a:t>
                </a:r>
                <a:r>
                  <a:rPr lang="en-US" dirty="0"/>
                  <a:t> </a:t>
                </a:r>
                <a:r>
                  <a:rPr lang="en-US" dirty="0" err="1"/>
                  <a:t>fördelning</a:t>
                </a:r>
                <a:r>
                  <a:rPr lang="en-US" dirty="0"/>
                  <a:t> </a:t>
                </a:r>
                <a:r>
                  <a:rPr lang="en-US" dirty="0" err="1"/>
                  <a:t>på</a:t>
                </a:r>
                <a:r>
                  <a:rPr lang="en-US" dirty="0"/>
                  <a:t> </a:t>
                </a:r>
                <a:r>
                  <a:rPr lang="en-US" dirty="0" err="1"/>
                  <a:t>ett</a:t>
                </a:r>
                <a:r>
                  <a:rPr lang="en-US" dirty="0"/>
                  <a:t> </a:t>
                </a:r>
                <a:r>
                  <a:rPr lang="en-US" dirty="0" err="1"/>
                  <a:t>överskådligt</a:t>
                </a:r>
                <a:r>
                  <a:rPr lang="en-US" dirty="0"/>
                  <a:t> </a:t>
                </a:r>
                <a:r>
                  <a:rPr lang="en-US" dirty="0" err="1"/>
                  <a:t>och</a:t>
                </a:r>
                <a:r>
                  <a:rPr lang="en-US" dirty="0"/>
                  <a:t> </a:t>
                </a:r>
                <a:r>
                  <a:rPr lang="en-US" dirty="0" err="1"/>
                  <a:t>kompakt</a:t>
                </a:r>
                <a:r>
                  <a:rPr lang="en-US" dirty="0"/>
                  <a:t> </a:t>
                </a:r>
                <a:r>
                  <a:rPr lang="en-US" dirty="0" err="1"/>
                  <a:t>sätt</a:t>
                </a:r>
                <a:r>
                  <a:rPr lang="en-US" dirty="0"/>
                  <a:t>.</a:t>
                </a:r>
              </a:p>
              <a:p>
                <a:r>
                  <a:rPr lang="en-US" dirty="0" err="1"/>
                  <a:t>Två</a:t>
                </a:r>
                <a:r>
                  <a:rPr lang="en-US" dirty="0"/>
                  <a:t> </a:t>
                </a:r>
                <a:r>
                  <a:rPr lang="en-US" dirty="0" err="1"/>
                  <a:t>huvudtyper</a:t>
                </a:r>
                <a:r>
                  <a:rPr lang="en-US" dirty="0"/>
                  <a:t>: </a:t>
                </a:r>
                <a:r>
                  <a:rPr lang="en-US" b="1" dirty="0" err="1"/>
                  <a:t>Bayesianska</a:t>
                </a:r>
                <a:r>
                  <a:rPr lang="en-US" b="1" dirty="0"/>
                  <a:t> </a:t>
                </a:r>
                <a:r>
                  <a:rPr lang="en-US" b="1" dirty="0" err="1"/>
                  <a:t>nätverk</a:t>
                </a:r>
                <a:r>
                  <a:rPr lang="en-US" dirty="0"/>
                  <a:t>, </a:t>
                </a:r>
                <a:r>
                  <a:rPr lang="en-US" dirty="0" err="1"/>
                  <a:t>som</a:t>
                </a:r>
                <a:r>
                  <a:rPr lang="en-US" b="1" dirty="0"/>
                  <a:t> </a:t>
                </a:r>
                <a:r>
                  <a:rPr lang="en-US" dirty="0" err="1"/>
                  <a:t>riktade</a:t>
                </a:r>
                <a:r>
                  <a:rPr lang="en-US" dirty="0"/>
                  <a:t> </a:t>
                </a:r>
                <a:r>
                  <a:rPr lang="en-US" dirty="0" err="1"/>
                  <a:t>kanter</a:t>
                </a:r>
                <a:r>
                  <a:rPr lang="en-US" dirty="0"/>
                  <a:t>, </a:t>
                </a:r>
                <a:r>
                  <a:rPr lang="en-US" b="1" dirty="0"/>
                  <a:t>Markov random fields</a:t>
                </a:r>
                <a:r>
                  <a:rPr lang="en-US" dirty="0"/>
                  <a:t>, </a:t>
                </a:r>
                <a:r>
                  <a:rPr lang="en-US" dirty="0" err="1"/>
                  <a:t>som</a:t>
                </a:r>
                <a:r>
                  <a:rPr lang="en-US" dirty="0"/>
                  <a:t> </a:t>
                </a:r>
                <a:r>
                  <a:rPr lang="en-US" dirty="0" err="1"/>
                  <a:t>har</a:t>
                </a:r>
                <a:r>
                  <a:rPr lang="en-US" dirty="0"/>
                  <a:t> </a:t>
                </a:r>
                <a:r>
                  <a:rPr lang="en-US" dirty="0" err="1"/>
                  <a:t>oriktade</a:t>
                </a:r>
                <a:r>
                  <a:rPr lang="en-US" dirty="0"/>
                  <a:t> </a:t>
                </a:r>
                <a:r>
                  <a:rPr lang="en-US" dirty="0" err="1"/>
                  <a:t>kanter</a:t>
                </a:r>
                <a:r>
                  <a:rPr lang="en-US" dirty="0"/>
                  <a:t>.</a:t>
                </a:r>
                <a:endParaRPr lang="en-US" b="1" dirty="0"/>
              </a:p>
              <a:p>
                <a:r>
                  <a:rPr lang="en-US" dirty="0" err="1"/>
                  <a:t>Bayesianska</a:t>
                </a:r>
                <a:r>
                  <a:rPr lang="en-US" dirty="0"/>
                  <a:t> </a:t>
                </a:r>
                <a:r>
                  <a:rPr lang="en-US" dirty="0" err="1"/>
                  <a:t>nätverk</a:t>
                </a:r>
                <a:r>
                  <a:rPr lang="en-US" dirty="0"/>
                  <a:t> </a:t>
                </a:r>
                <a:r>
                  <a:rPr lang="en-US" dirty="0" err="1"/>
                  <a:t>kan</a:t>
                </a:r>
                <a:r>
                  <a:rPr lang="en-US" dirty="0"/>
                  <a:t> </a:t>
                </a:r>
                <a:r>
                  <a:rPr lang="en-US" dirty="0" err="1"/>
                  <a:t>inte</a:t>
                </a:r>
                <a:r>
                  <a:rPr lang="en-US" dirty="0"/>
                  <a:t> </a:t>
                </a:r>
                <a:r>
                  <a:rPr lang="en-US" dirty="0" err="1"/>
                  <a:t>heller</a:t>
                </a:r>
                <a:r>
                  <a:rPr lang="en-US" dirty="0"/>
                  <a:t> ha cycler </a:t>
                </a:r>
                <a:r>
                  <a:rPr lang="en-US" dirty="0" err="1"/>
                  <a:t>i</a:t>
                </a:r>
                <a:r>
                  <a:rPr lang="en-US" dirty="0"/>
                  <a:t> sig: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err="1"/>
                  <a:t>Generellt</a:t>
                </a:r>
                <a:r>
                  <a:rPr lang="en-US" dirty="0"/>
                  <a:t>, </a:t>
                </a:r>
                <a:r>
                  <a:rPr lang="en-US" dirty="0" err="1"/>
                  <a:t>representerar</a:t>
                </a:r>
                <a:r>
                  <a:rPr lang="en-US" dirty="0"/>
                  <a:t> </a:t>
                </a:r>
                <a:r>
                  <a:rPr lang="en-US" dirty="0" err="1"/>
                  <a:t>en</a:t>
                </a:r>
                <a:r>
                  <a:rPr lang="en-US" dirty="0"/>
                  <a:t> </a:t>
                </a:r>
                <a:r>
                  <a:rPr lang="en-US" dirty="0" err="1"/>
                  <a:t>faktorisering</a:t>
                </a:r>
                <a:r>
                  <a:rPr lang="en-US" dirty="0"/>
                  <a:t> </a:t>
                </a:r>
                <a:r>
                  <a:rPr lang="en-US" dirty="0" err="1"/>
                  <a:t>av</a:t>
                </a:r>
                <a:r>
                  <a:rPr lang="en-US" dirty="0"/>
                  <a:t> </a:t>
                </a:r>
                <a:r>
                  <a:rPr lang="en-US" dirty="0" err="1"/>
                  <a:t>en</a:t>
                </a:r>
                <a:r>
                  <a:rPr lang="en-US" dirty="0"/>
                  <a:t> </a:t>
                </a:r>
                <a:r>
                  <a:rPr lang="en-US" dirty="0" err="1"/>
                  <a:t>multivariat</a:t>
                </a:r>
                <a:r>
                  <a:rPr lang="en-US" dirty="0"/>
                  <a:t> </a:t>
                </a:r>
                <a:r>
                  <a:rPr lang="en-US" dirty="0" err="1"/>
                  <a:t>fördelning</a:t>
                </a:r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flera</a:t>
                </a:r>
                <a:r>
                  <a:rPr lang="en-US" dirty="0"/>
                  <a:t> </a:t>
                </a:r>
                <a:r>
                  <a:rPr lang="en-US" dirty="0" err="1"/>
                  <a:t>betingade</a:t>
                </a:r>
                <a:r>
                  <a:rPr lang="en-US" dirty="0"/>
                  <a:t> </a:t>
                </a:r>
                <a:r>
                  <a:rPr lang="en-US" dirty="0" err="1"/>
                  <a:t>sannolikheter</a:t>
                </a:r>
                <a:r>
                  <a:rPr lang="en-US" dirty="0"/>
                  <a:t> </a:t>
                </a:r>
                <a:r>
                  <a:rPr lang="en-US" dirty="0" err="1"/>
                  <a:t>som</a:t>
                </a:r>
                <a:r>
                  <a:rPr lang="en-US" dirty="0"/>
                  <a:t> </a:t>
                </a:r>
                <a:r>
                  <a:rPr lang="en-US" dirty="0" err="1"/>
                  <a:t>hör</a:t>
                </a:r>
                <a:r>
                  <a:rPr lang="en-US" dirty="0"/>
                  <a:t> till de </a:t>
                </a:r>
                <a:r>
                  <a:rPr lang="en-US" dirty="0" err="1"/>
                  <a:t>olika</a:t>
                </a:r>
                <a:r>
                  <a:rPr lang="en-US" dirty="0"/>
                  <a:t> </a:t>
                </a:r>
                <a:r>
                  <a:rPr lang="en-US" dirty="0" err="1"/>
                  <a:t>noderna</a:t>
                </a:r>
                <a:r>
                  <a:rPr lang="en-US" dirty="0"/>
                  <a:t>. Dvs: </a:t>
                </a:r>
                <a14:m>
                  <m:oMath xmlns:m="http://schemas.openxmlformats.org/officeDocument/2006/math">
                    <m:r>
                      <a:rPr lang="sv-SE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sv-SE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sv-S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v-SE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sv-S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sv-SE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v-SE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sv-SE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sv-SE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sv-SE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sv-S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sv-S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sv-SE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sv-S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sv-S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sv-SE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sv-S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föräldrarna</a:t>
                </a:r>
                <a:r>
                  <a:rPr lang="en-US" dirty="0"/>
                  <a:t> till </a:t>
                </a:r>
                <a:r>
                  <a:rPr lang="en-US" dirty="0" err="1"/>
                  <a:t>noden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sv-SE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 err="1"/>
                  <a:t>Noderna</a:t>
                </a:r>
                <a:r>
                  <a:rPr lang="en-US" dirty="0"/>
                  <a:t> </a:t>
                </a:r>
                <a:r>
                  <a:rPr lang="en-US" dirty="0" err="1"/>
                  <a:t>själva</a:t>
                </a:r>
                <a:r>
                  <a:rPr lang="en-US" dirty="0"/>
                  <a:t> </a:t>
                </a:r>
                <a:r>
                  <a:rPr lang="en-US" dirty="0" err="1"/>
                  <a:t>representerar</a:t>
                </a:r>
                <a:r>
                  <a:rPr lang="en-US" dirty="0"/>
                  <a:t> de </a:t>
                </a:r>
                <a:r>
                  <a:rPr lang="en-US" dirty="0" err="1"/>
                  <a:t>olika</a:t>
                </a:r>
                <a:r>
                  <a:rPr lang="en-US" dirty="0"/>
                  <a:t> </a:t>
                </a:r>
                <a:r>
                  <a:rPr lang="en-US" dirty="0" err="1"/>
                  <a:t>slumpvaraiblerna</a:t>
                </a:r>
                <a:r>
                  <a:rPr lang="en-US" dirty="0"/>
                  <a:t>, </a:t>
                </a:r>
                <a:r>
                  <a:rPr lang="en-US" dirty="0" err="1"/>
                  <a:t>kanterna</a:t>
                </a:r>
                <a:r>
                  <a:rPr lang="en-US" dirty="0"/>
                  <a:t> </a:t>
                </a:r>
                <a:r>
                  <a:rPr lang="en-US" dirty="0" err="1"/>
                  <a:t>vilka</a:t>
                </a:r>
                <a:r>
                  <a:rPr lang="en-US" dirty="0"/>
                  <a:t> </a:t>
                </a:r>
                <a:r>
                  <a:rPr lang="en-US" dirty="0" err="1"/>
                  <a:t>beroenden</a:t>
                </a:r>
                <a:r>
                  <a:rPr lang="en-US" dirty="0"/>
                  <a:t> </a:t>
                </a:r>
                <a:r>
                  <a:rPr lang="en-US" dirty="0" err="1"/>
                  <a:t>som</a:t>
                </a:r>
                <a:r>
                  <a:rPr lang="en-US" dirty="0"/>
                  <a:t> </a:t>
                </a:r>
                <a:r>
                  <a:rPr lang="en-US" dirty="0" err="1"/>
                  <a:t>finns</a:t>
                </a:r>
                <a:r>
                  <a:rPr lang="en-US" dirty="0"/>
                  <a:t>.</a:t>
                </a:r>
              </a:p>
              <a:p>
                <a:r>
                  <a:rPr lang="en-US" dirty="0" err="1"/>
                  <a:t>Träna</a:t>
                </a:r>
                <a:r>
                  <a:rPr lang="en-US" dirty="0"/>
                  <a:t> </a:t>
                </a:r>
                <a:r>
                  <a:rPr lang="en-US" dirty="0" err="1"/>
                  <a:t>en</a:t>
                </a:r>
                <a:r>
                  <a:rPr lang="en-US" dirty="0"/>
                  <a:t> </a:t>
                </a:r>
                <a:r>
                  <a:rPr lang="en-US" dirty="0" err="1"/>
                  <a:t>sådan</a:t>
                </a:r>
                <a:r>
                  <a:rPr lang="en-US" dirty="0"/>
                  <a:t> </a:t>
                </a:r>
                <a:r>
                  <a:rPr lang="en-US" dirty="0" err="1"/>
                  <a:t>modell</a:t>
                </a:r>
                <a:r>
                  <a:rPr lang="en-US" dirty="0"/>
                  <a:t> </a:t>
                </a:r>
                <a:r>
                  <a:rPr lang="en-US" dirty="0" err="1"/>
                  <a:t>från</a:t>
                </a:r>
                <a:r>
                  <a:rPr lang="en-US" dirty="0"/>
                  <a:t> data: </a:t>
                </a:r>
                <a:r>
                  <a:rPr lang="en-US" dirty="0" err="1"/>
                  <a:t>lära</a:t>
                </a:r>
                <a:r>
                  <a:rPr lang="en-US" dirty="0"/>
                  <a:t> </a:t>
                </a:r>
                <a:r>
                  <a:rPr lang="en-US" dirty="0" err="1"/>
                  <a:t>strukturen</a:t>
                </a:r>
                <a:r>
                  <a:rPr lang="en-US" dirty="0"/>
                  <a:t> </a:t>
                </a:r>
                <a:r>
                  <a:rPr lang="en-US" dirty="0" err="1"/>
                  <a:t>för</a:t>
                </a:r>
                <a:r>
                  <a:rPr lang="en-US" dirty="0"/>
                  <a:t> </a:t>
                </a:r>
                <a:r>
                  <a:rPr lang="en-US" dirty="0" err="1"/>
                  <a:t>att</a:t>
                </a:r>
                <a:r>
                  <a:rPr lang="en-US" dirty="0"/>
                  <a:t> </a:t>
                </a:r>
                <a:r>
                  <a:rPr lang="en-US" dirty="0" err="1"/>
                  <a:t>få</a:t>
                </a:r>
                <a:r>
                  <a:rPr lang="en-US" dirty="0"/>
                  <a:t> </a:t>
                </a:r>
                <a:r>
                  <a:rPr lang="en-US" dirty="0" err="1"/>
                  <a:t>beroendena</a:t>
                </a:r>
                <a:r>
                  <a:rPr lang="en-US" dirty="0"/>
                  <a:t>, </a:t>
                </a:r>
                <a:r>
                  <a:rPr lang="en-US" dirty="0" err="1"/>
                  <a:t>lära</a:t>
                </a:r>
                <a:r>
                  <a:rPr lang="en-US" dirty="0"/>
                  <a:t> de </a:t>
                </a:r>
                <a:r>
                  <a:rPr lang="en-US" dirty="0" err="1"/>
                  <a:t>betingade</a:t>
                </a:r>
                <a:r>
                  <a:rPr lang="en-US" dirty="0"/>
                  <a:t> </a:t>
                </a:r>
                <a:r>
                  <a:rPr lang="en-US" dirty="0" err="1"/>
                  <a:t>sannolikheterna</a:t>
                </a:r>
                <a:r>
                  <a:rPr lang="en-US" dirty="0"/>
                  <a:t> (</a:t>
                </a:r>
                <a:r>
                  <a:rPr lang="en-US" dirty="0" err="1"/>
                  <a:t>parameterinlärning</a:t>
                </a:r>
                <a:r>
                  <a:rPr lang="en-US" dirty="0"/>
                  <a:t>). </a:t>
                </a:r>
                <a:r>
                  <a:rPr lang="en-US" dirty="0" err="1"/>
                  <a:t>Kan</a:t>
                </a:r>
                <a:r>
                  <a:rPr lang="en-US" dirty="0"/>
                  <a:t> sedan </a:t>
                </a:r>
                <a:r>
                  <a:rPr lang="en-US" dirty="0" err="1"/>
                  <a:t>göra</a:t>
                </a:r>
                <a:r>
                  <a:rPr lang="en-US" dirty="0"/>
                  <a:t> </a:t>
                </a:r>
                <a:r>
                  <a:rPr lang="en-US" dirty="0" err="1"/>
                  <a:t>inferens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sv-SE" dirty="0"/>
              </a:p>
            </p:txBody>
          </p:sp>
        </mc:Choice>
        <mc:Fallback xmlns="">
          <p:sp>
            <p:nvSpPr>
              <p:cNvPr id="3" name="Platshållare för innehåll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638" t="-2101" b="-98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lips 3"/>
          <p:cNvSpPr/>
          <p:nvPr/>
        </p:nvSpPr>
        <p:spPr>
          <a:xfrm>
            <a:off x="6523382" y="3849211"/>
            <a:ext cx="243068" cy="23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Ellips 4"/>
          <p:cNvSpPr/>
          <p:nvPr/>
        </p:nvSpPr>
        <p:spPr>
          <a:xfrm>
            <a:off x="7057818" y="3204886"/>
            <a:ext cx="243068" cy="23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/>
          <p:cNvSpPr/>
          <p:nvPr/>
        </p:nvSpPr>
        <p:spPr>
          <a:xfrm>
            <a:off x="7694354" y="3849211"/>
            <a:ext cx="243068" cy="23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" name="Rak pil 8"/>
          <p:cNvCxnSpPr>
            <a:cxnSpLocks/>
            <a:stCxn id="4" idx="7"/>
          </p:cNvCxnSpPr>
          <p:nvPr/>
        </p:nvCxnSpPr>
        <p:spPr>
          <a:xfrm flipV="1">
            <a:off x="6730854" y="3402478"/>
            <a:ext cx="375991" cy="4806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pil 10"/>
          <p:cNvCxnSpPr>
            <a:cxnSpLocks/>
            <a:endCxn id="6" idx="1"/>
          </p:cNvCxnSpPr>
          <p:nvPr/>
        </p:nvCxnSpPr>
        <p:spPr>
          <a:xfrm>
            <a:off x="7278721" y="3402478"/>
            <a:ext cx="451229" cy="4806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pil 12"/>
          <p:cNvCxnSpPr>
            <a:endCxn id="4" idx="6"/>
          </p:cNvCxnSpPr>
          <p:nvPr/>
        </p:nvCxnSpPr>
        <p:spPr>
          <a:xfrm flipH="1">
            <a:off x="6766450" y="3964958"/>
            <a:ext cx="9279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objekt 4" descr="FCC_logotype_rgb_liggande.png">
            <a:extLst>
              <a:ext uri="{FF2B5EF4-FFF2-40B4-BE49-F238E27FC236}">
                <a16:creationId xmlns:a16="http://schemas.microsoft.com/office/drawing/2014/main" id="{9E71D0C9-0F9D-4E96-930A-08D8A6D10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238" y="6149102"/>
            <a:ext cx="2847248" cy="51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16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BC694A-D894-4F0D-A328-FB254B0F5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Exempel</a:t>
            </a:r>
            <a:r>
              <a:rPr lang="en-US" dirty="0"/>
              <a:t> 1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473F8485-91A7-4006-8993-B18A959A16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289" y="2253007"/>
            <a:ext cx="4327554" cy="2548106"/>
          </a:xfr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2048E74D-11B8-449F-B92C-BF3DCA7BD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38" y="2251345"/>
            <a:ext cx="3585927" cy="2549767"/>
          </a:xfrm>
          <a:prstGeom prst="rect">
            <a:avLst/>
          </a:prstGeom>
        </p:spPr>
      </p:pic>
      <p:pic>
        <p:nvPicPr>
          <p:cNvPr id="6" name="Bildobjekt 4" descr="FCC_logotype_rgb_liggande.png">
            <a:extLst>
              <a:ext uri="{FF2B5EF4-FFF2-40B4-BE49-F238E27FC236}">
                <a16:creationId xmlns:a16="http://schemas.microsoft.com/office/drawing/2014/main" id="{329A1D22-7CE0-4843-BAAD-82F64B138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8238" y="6149102"/>
            <a:ext cx="2847248" cy="51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56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D57580-3C2A-4B96-A5AC-339BECC0F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 2</a:t>
            </a:r>
          </a:p>
        </p:txBody>
      </p:sp>
      <p:pic>
        <p:nvPicPr>
          <p:cNvPr id="17" name="Platshållare för innehåll 16">
            <a:extLst>
              <a:ext uri="{FF2B5EF4-FFF2-40B4-BE49-F238E27FC236}">
                <a16:creationId xmlns:a16="http://schemas.microsoft.com/office/drawing/2014/main" id="{962F2203-CA56-4038-97DE-BC02B81CCB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831" y="2013438"/>
            <a:ext cx="4534320" cy="3174024"/>
          </a:xfrm>
        </p:spPr>
      </p:pic>
      <p:pic>
        <p:nvPicPr>
          <p:cNvPr id="4" name="Bildobjekt 4" descr="FCC_logotype_rgb_liggande.png">
            <a:extLst>
              <a:ext uri="{FF2B5EF4-FFF2-40B4-BE49-F238E27FC236}">
                <a16:creationId xmlns:a16="http://schemas.microsoft.com/office/drawing/2014/main" id="{1F4FE5C0-C490-4D2D-91B3-0D924208B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238" y="6149102"/>
            <a:ext cx="2847248" cy="513249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7FB5B25C-EDA0-4FA6-9BF1-782FFCC65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011" y="1690688"/>
            <a:ext cx="4122777" cy="39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23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5EA8E1-BC51-4E8E-8B20-15C1D6AC2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Exempelmodell för tillämpning</a:t>
            </a: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B6115169-1434-41D3-9DD4-9AB38C4A65E6}"/>
              </a:ext>
            </a:extLst>
          </p:cNvPr>
          <p:cNvSpPr/>
          <p:nvPr/>
        </p:nvSpPr>
        <p:spPr>
          <a:xfrm>
            <a:off x="2813538" y="3080054"/>
            <a:ext cx="527539" cy="53633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C1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C1400646-72BD-4994-AEDC-81E19969CFDE}"/>
              </a:ext>
            </a:extLst>
          </p:cNvPr>
          <p:cNvSpPr/>
          <p:nvPr/>
        </p:nvSpPr>
        <p:spPr>
          <a:xfrm>
            <a:off x="2813537" y="4302369"/>
            <a:ext cx="527539" cy="53633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C2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F3A9990-5259-402D-8DA7-E74D259CBD5A}"/>
              </a:ext>
            </a:extLst>
          </p:cNvPr>
          <p:cNvSpPr/>
          <p:nvPr/>
        </p:nvSpPr>
        <p:spPr>
          <a:xfrm>
            <a:off x="2549768" y="2310771"/>
            <a:ext cx="1169377" cy="43842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err="1">
                <a:solidFill>
                  <a:schemeClr val="tx1"/>
                </a:solidFill>
              </a:rPr>
              <a:t>Machine</a:t>
            </a:r>
            <a:r>
              <a:rPr lang="sv-SE" sz="1400" dirty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53D085F-5A7A-4449-98A9-A28CE347EA2B}"/>
              </a:ext>
            </a:extLst>
          </p:cNvPr>
          <p:cNvSpPr/>
          <p:nvPr/>
        </p:nvSpPr>
        <p:spPr>
          <a:xfrm>
            <a:off x="4627983" y="2310771"/>
            <a:ext cx="1169377" cy="43842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err="1">
                <a:solidFill>
                  <a:schemeClr val="tx1"/>
                </a:solidFill>
              </a:rPr>
              <a:t>Machine</a:t>
            </a:r>
            <a:r>
              <a:rPr lang="sv-SE" sz="1400" dirty="0">
                <a:solidFill>
                  <a:schemeClr val="tx1"/>
                </a:solidFill>
              </a:rPr>
              <a:t> 2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926F9DF-A699-47FD-A326-EF010E3EC7A4}"/>
              </a:ext>
            </a:extLst>
          </p:cNvPr>
          <p:cNvSpPr/>
          <p:nvPr/>
        </p:nvSpPr>
        <p:spPr>
          <a:xfrm>
            <a:off x="6706198" y="2310771"/>
            <a:ext cx="1169377" cy="43842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Output</a:t>
            </a:r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C3F30870-B3D4-4EEA-BBE4-AD4B2A0698EE}"/>
              </a:ext>
            </a:extLst>
          </p:cNvPr>
          <p:cNvSpPr/>
          <p:nvPr/>
        </p:nvSpPr>
        <p:spPr>
          <a:xfrm>
            <a:off x="4940107" y="3080054"/>
            <a:ext cx="527539" cy="53633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C3</a:t>
            </a:r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1C543D5E-E223-4F3D-98BC-5EA4085F42CD}"/>
              </a:ext>
            </a:extLst>
          </p:cNvPr>
          <p:cNvSpPr/>
          <p:nvPr/>
        </p:nvSpPr>
        <p:spPr>
          <a:xfrm>
            <a:off x="6999852" y="3080053"/>
            <a:ext cx="527539" cy="536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F1</a:t>
            </a:r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C6BCDC31-4FB4-45BF-8585-3E15F1E207F0}"/>
              </a:ext>
            </a:extLst>
          </p:cNvPr>
          <p:cNvSpPr/>
          <p:nvPr/>
        </p:nvSpPr>
        <p:spPr>
          <a:xfrm>
            <a:off x="6999853" y="4302368"/>
            <a:ext cx="527539" cy="536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F2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033323B5-30FC-473A-BFC0-6DF8E0753B20}"/>
              </a:ext>
            </a:extLst>
          </p:cNvPr>
          <p:cNvSpPr/>
          <p:nvPr/>
        </p:nvSpPr>
        <p:spPr>
          <a:xfrm>
            <a:off x="6999853" y="5492263"/>
            <a:ext cx="527539" cy="536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F3</a:t>
            </a:r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45B984AC-4012-4390-8629-B394FB3293C6}"/>
              </a:ext>
            </a:extLst>
          </p:cNvPr>
          <p:cNvSpPr/>
          <p:nvPr/>
        </p:nvSpPr>
        <p:spPr>
          <a:xfrm>
            <a:off x="2775436" y="1379406"/>
            <a:ext cx="603740" cy="62132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M1</a:t>
            </a:r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D3763C15-2901-44EE-9B6C-B35A940BB65D}"/>
              </a:ext>
            </a:extLst>
          </p:cNvPr>
          <p:cNvSpPr/>
          <p:nvPr/>
        </p:nvSpPr>
        <p:spPr>
          <a:xfrm>
            <a:off x="4890581" y="1379406"/>
            <a:ext cx="603740" cy="62132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M2</a:t>
            </a:r>
          </a:p>
        </p:txBody>
      </p:sp>
      <p:cxnSp>
        <p:nvCxnSpPr>
          <p:cNvPr id="22" name="Rak pilkoppling 21">
            <a:extLst>
              <a:ext uri="{FF2B5EF4-FFF2-40B4-BE49-F238E27FC236}">
                <a16:creationId xmlns:a16="http://schemas.microsoft.com/office/drawing/2014/main" id="{4928B5C3-B047-44E3-8466-0BCB4894D794}"/>
              </a:ext>
            </a:extLst>
          </p:cNvPr>
          <p:cNvCxnSpPr>
            <a:stCxn id="3" idx="0"/>
            <a:endCxn id="19" idx="4"/>
          </p:cNvCxnSpPr>
          <p:nvPr/>
        </p:nvCxnSpPr>
        <p:spPr>
          <a:xfrm flipH="1" flipV="1">
            <a:off x="3077306" y="2000729"/>
            <a:ext cx="2" cy="1079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pilkoppling 23">
            <a:extLst>
              <a:ext uri="{FF2B5EF4-FFF2-40B4-BE49-F238E27FC236}">
                <a16:creationId xmlns:a16="http://schemas.microsoft.com/office/drawing/2014/main" id="{C30335BD-799E-4F17-AD9F-54410491F927}"/>
              </a:ext>
            </a:extLst>
          </p:cNvPr>
          <p:cNvCxnSpPr>
            <a:stCxn id="10" idx="0"/>
            <a:endCxn id="20" idx="4"/>
          </p:cNvCxnSpPr>
          <p:nvPr/>
        </p:nvCxnSpPr>
        <p:spPr>
          <a:xfrm flipH="1" flipV="1">
            <a:off x="5192451" y="2000729"/>
            <a:ext cx="11426" cy="1079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pilkoppling 33">
            <a:extLst>
              <a:ext uri="{FF2B5EF4-FFF2-40B4-BE49-F238E27FC236}">
                <a16:creationId xmlns:a16="http://schemas.microsoft.com/office/drawing/2014/main" id="{DA61DBFE-3D63-43DB-98A8-E7DF2AFD103E}"/>
              </a:ext>
            </a:extLst>
          </p:cNvPr>
          <p:cNvCxnSpPr>
            <a:stCxn id="5" idx="6"/>
            <a:endCxn id="10" idx="2"/>
          </p:cNvCxnSpPr>
          <p:nvPr/>
        </p:nvCxnSpPr>
        <p:spPr>
          <a:xfrm flipV="1">
            <a:off x="3341076" y="3348220"/>
            <a:ext cx="1599031" cy="12223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pilkoppling 39">
            <a:extLst>
              <a:ext uri="{FF2B5EF4-FFF2-40B4-BE49-F238E27FC236}">
                <a16:creationId xmlns:a16="http://schemas.microsoft.com/office/drawing/2014/main" id="{D74DB6FD-4922-46FE-B684-649BAD7D295F}"/>
              </a:ext>
            </a:extLst>
          </p:cNvPr>
          <p:cNvCxnSpPr>
            <a:stCxn id="5" idx="6"/>
            <a:endCxn id="12" idx="2"/>
          </p:cNvCxnSpPr>
          <p:nvPr/>
        </p:nvCxnSpPr>
        <p:spPr>
          <a:xfrm flipV="1">
            <a:off x="3341076" y="3348219"/>
            <a:ext cx="3658776" cy="12223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pilkoppling 41">
            <a:extLst>
              <a:ext uri="{FF2B5EF4-FFF2-40B4-BE49-F238E27FC236}">
                <a16:creationId xmlns:a16="http://schemas.microsoft.com/office/drawing/2014/main" id="{626E0AD7-9B8F-4225-A85A-D35AEEBA40BB}"/>
              </a:ext>
            </a:extLst>
          </p:cNvPr>
          <p:cNvCxnSpPr>
            <a:cxnSpLocks/>
            <a:stCxn id="5" idx="6"/>
            <a:endCxn id="13" idx="2"/>
          </p:cNvCxnSpPr>
          <p:nvPr/>
        </p:nvCxnSpPr>
        <p:spPr>
          <a:xfrm flipV="1">
            <a:off x="3341076" y="4570534"/>
            <a:ext cx="3658777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pilkoppling 45">
            <a:extLst>
              <a:ext uri="{FF2B5EF4-FFF2-40B4-BE49-F238E27FC236}">
                <a16:creationId xmlns:a16="http://schemas.microsoft.com/office/drawing/2014/main" id="{4012EF77-9708-4517-949A-C3AF8C8AC17A}"/>
              </a:ext>
            </a:extLst>
          </p:cNvPr>
          <p:cNvCxnSpPr>
            <a:stCxn id="10" idx="6"/>
            <a:endCxn id="14" idx="2"/>
          </p:cNvCxnSpPr>
          <p:nvPr/>
        </p:nvCxnSpPr>
        <p:spPr>
          <a:xfrm>
            <a:off x="5467646" y="3348220"/>
            <a:ext cx="1532207" cy="24122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pilkoppling 49">
            <a:extLst>
              <a:ext uri="{FF2B5EF4-FFF2-40B4-BE49-F238E27FC236}">
                <a16:creationId xmlns:a16="http://schemas.microsoft.com/office/drawing/2014/main" id="{AEEEF12C-EF93-429C-8A13-6017D4757E3A}"/>
              </a:ext>
            </a:extLst>
          </p:cNvPr>
          <p:cNvCxnSpPr>
            <a:stCxn id="3" idx="6"/>
            <a:endCxn id="13" idx="2"/>
          </p:cNvCxnSpPr>
          <p:nvPr/>
        </p:nvCxnSpPr>
        <p:spPr>
          <a:xfrm>
            <a:off x="3341077" y="3348220"/>
            <a:ext cx="3658776" cy="12223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Platshållare för innehåll 55">
            <a:extLst>
              <a:ext uri="{FF2B5EF4-FFF2-40B4-BE49-F238E27FC236}">
                <a16:creationId xmlns:a16="http://schemas.microsoft.com/office/drawing/2014/main" id="{03FCE9C9-32BA-4B98-AD8C-568185FCB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3" name="Bildobjekt 4" descr="FCC_logotype_rgb_liggande.png">
            <a:extLst>
              <a:ext uri="{FF2B5EF4-FFF2-40B4-BE49-F238E27FC236}">
                <a16:creationId xmlns:a16="http://schemas.microsoft.com/office/drawing/2014/main" id="{A993E903-3E2B-4ECD-8006-61B879116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238" y="6149102"/>
            <a:ext cx="2847248" cy="51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74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B8601A-9243-4638-A785-8172532CF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Tillämpning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DF42EA8-3FF0-4439-8BC1-A640ED3A6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b="1" i="1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441B3BB6-2851-407D-A228-EFAE48AF3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202" y="2387044"/>
            <a:ext cx="3539660" cy="1023632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178342B1-5D5A-4474-A842-89BF73401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202" y="3745440"/>
            <a:ext cx="2663284" cy="407326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E1D940E5-0525-46F2-9E11-1D5B9D7FE8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202" y="5442760"/>
            <a:ext cx="3770052" cy="8839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91783" y="2601012"/>
            <a:ext cx="1469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i="1" dirty="0"/>
              <a:t>Initialize process</a:t>
            </a:r>
            <a:endParaRPr lang="en-US" sz="1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257059" y="3745440"/>
            <a:ext cx="150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i="1" dirty="0"/>
              <a:t>Add  expert edges</a:t>
            </a:r>
            <a:endParaRPr lang="en-US" sz="1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378595" y="5730840"/>
            <a:ext cx="1030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i="1" dirty="0"/>
              <a:t>Inference</a:t>
            </a:r>
            <a:endParaRPr lang="en-US" sz="1400" b="1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202" y="4514127"/>
            <a:ext cx="3635441" cy="5983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78595" y="4659428"/>
            <a:ext cx="1296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i="1" dirty="0"/>
              <a:t>Learning</a:t>
            </a:r>
            <a:endParaRPr lang="en-US" sz="1400" b="1" i="1" dirty="0"/>
          </a:p>
        </p:txBody>
      </p:sp>
      <p:pic>
        <p:nvPicPr>
          <p:cNvPr id="12" name="Bildobjekt 4" descr="FCC_logotype_rgb_liggande.png">
            <a:extLst>
              <a:ext uri="{FF2B5EF4-FFF2-40B4-BE49-F238E27FC236}">
                <a16:creationId xmlns:a16="http://schemas.microsoft.com/office/drawing/2014/main" id="{90D041CC-90FA-4874-B806-782B4EA4AE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8238" y="6149102"/>
            <a:ext cx="2847248" cy="51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17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419777"/>
            <a:ext cx="10515600" cy="964103"/>
          </a:xfrm>
        </p:spPr>
        <p:txBody>
          <a:bodyPr>
            <a:normAutofit/>
          </a:bodyPr>
          <a:lstStyle/>
          <a:p>
            <a:r>
              <a:rPr lang="sv-SE" dirty="0"/>
              <a:t>Lite om mig</a:t>
            </a:r>
            <a:endParaRPr lang="en-US" spc="300" dirty="0">
              <a:latin typeface="Calibri" panose="020F0502020204030204" pitchFamily="34" charset="0"/>
            </a:endParaRPr>
          </a:p>
        </p:txBody>
      </p:sp>
      <p:pic>
        <p:nvPicPr>
          <p:cNvPr id="7" name="Bildobjekt 4" descr="FCC_logotype_rgb_liggande.png">
            <a:extLst>
              <a:ext uri="{FF2B5EF4-FFF2-40B4-BE49-F238E27FC236}">
                <a16:creationId xmlns:a16="http://schemas.microsoft.com/office/drawing/2014/main" id="{ACA2112E-33DF-4DF4-BEB5-C24EC9F29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238" y="6149102"/>
            <a:ext cx="2847248" cy="513249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D928886D-CF64-4B40-8D6B-602326FFA28D}"/>
              </a:ext>
            </a:extLst>
          </p:cNvPr>
          <p:cNvSpPr txBox="1"/>
          <p:nvPr/>
        </p:nvSpPr>
        <p:spPr>
          <a:xfrm>
            <a:off x="6832384" y="1383880"/>
            <a:ext cx="39917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v-SE" dirty="0"/>
              <a:t>Från Göteborg</a:t>
            </a:r>
          </a:p>
          <a:p>
            <a:pPr marL="285750" indent="-285750">
              <a:buFontTx/>
              <a:buChar char="-"/>
            </a:pPr>
            <a:r>
              <a:rPr lang="sv-SE" dirty="0"/>
              <a:t>Läste Kemiteknik med fysik, Matematik och beräkningsvetenskap</a:t>
            </a:r>
          </a:p>
          <a:p>
            <a:pPr marL="285750" indent="-285750">
              <a:buFontTx/>
              <a:buChar char="-"/>
            </a:pPr>
            <a:r>
              <a:rPr lang="sv-SE" dirty="0"/>
              <a:t>Utvecklingsingenjör på FCC, System- och dataanalys</a:t>
            </a:r>
          </a:p>
          <a:p>
            <a:pPr marL="285750" indent="-285750">
              <a:buFontTx/>
              <a:buChar char="-"/>
            </a:pPr>
            <a:r>
              <a:rPr lang="sv-SE" dirty="0"/>
              <a:t>Examensarbete på matematiska vetenskaper, involverade stokastisk analys och optimering</a:t>
            </a:r>
          </a:p>
          <a:p>
            <a:pPr marL="285750" indent="-285750">
              <a:buFontTx/>
              <a:buChar char="-"/>
            </a:pPr>
            <a:r>
              <a:rPr lang="sv-SE" dirty="0"/>
              <a:t>ERASMUS-utbyte i Aberdeen, Skottland</a:t>
            </a:r>
          </a:p>
          <a:p>
            <a:pPr marL="285750" indent="-285750">
              <a:buFontTx/>
              <a:buChar char="-"/>
            </a:pPr>
            <a:r>
              <a:rPr lang="sv-SE" dirty="0"/>
              <a:t>Allmänt sportig och ”</a:t>
            </a:r>
            <a:r>
              <a:rPr lang="sv-SE" dirty="0" err="1"/>
              <a:t>outdorsy</a:t>
            </a:r>
            <a:r>
              <a:rPr lang="sv-SE" dirty="0"/>
              <a:t>”. Gillar främst att klättra, men också vandring, cykling, löpning och skidåkning. Håller för tillfället på med en Svensk klassiker.</a:t>
            </a:r>
          </a:p>
          <a:p>
            <a:pPr marL="285750" indent="-285750">
              <a:buFontTx/>
              <a:buChar char="-"/>
            </a:pPr>
            <a:endParaRPr lang="sv-SE" dirty="0"/>
          </a:p>
          <a:p>
            <a:pPr marL="285750" indent="-285750">
              <a:buFontTx/>
              <a:buChar char="-"/>
            </a:pPr>
            <a:endParaRPr lang="sv-SE" dirty="0"/>
          </a:p>
          <a:p>
            <a:pPr marL="285750" indent="-285750">
              <a:buFontTx/>
              <a:buChar char="-"/>
            </a:pPr>
            <a:endParaRPr lang="sv-SE" dirty="0"/>
          </a:p>
          <a:p>
            <a:pPr marL="285750" indent="-285750">
              <a:buFontTx/>
              <a:buChar char="-"/>
            </a:pPr>
            <a:endParaRPr lang="sv-SE" dirty="0"/>
          </a:p>
        </p:txBody>
      </p:sp>
      <p:pic>
        <p:nvPicPr>
          <p:cNvPr id="9" name="Platshållare för innehåll 5">
            <a:extLst>
              <a:ext uri="{FF2B5EF4-FFF2-40B4-BE49-F238E27FC236}">
                <a16:creationId xmlns:a16="http://schemas.microsoft.com/office/drawing/2014/main" id="{9A9832BA-C3CB-498B-84E7-3F5FD67B25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642" y="1383880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4071102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419777"/>
            <a:ext cx="10515600" cy="964103"/>
          </a:xfrm>
        </p:spPr>
        <p:txBody>
          <a:bodyPr>
            <a:normAutofit/>
          </a:bodyPr>
          <a:lstStyle/>
          <a:p>
            <a:r>
              <a:rPr lang="en-US" dirty="0"/>
              <a:t>Fraunhofer Chalmers Centre (FCC)</a:t>
            </a:r>
            <a:endParaRPr lang="en-US" spc="300" dirty="0">
              <a:latin typeface="Calibri" panose="020F0502020204030204" pitchFamily="34" charset="0"/>
            </a:endParaRPr>
          </a:p>
        </p:txBody>
      </p:sp>
      <p:pic>
        <p:nvPicPr>
          <p:cNvPr id="7" name="Bildobjekt 4" descr="FCC_logotype_rgb_liggande.png">
            <a:extLst>
              <a:ext uri="{FF2B5EF4-FFF2-40B4-BE49-F238E27FC236}">
                <a16:creationId xmlns:a16="http://schemas.microsoft.com/office/drawing/2014/main" id="{ACA2112E-33DF-4DF4-BEB5-C24EC9F29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238" y="6149102"/>
            <a:ext cx="2847248" cy="513249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F4615590-BE9B-49A2-8E55-59F863E422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931" y="1456410"/>
            <a:ext cx="5326672" cy="1775557"/>
          </a:xfr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50B05C6-9A78-46B0-BEBB-DA90CE8C21AB}"/>
              </a:ext>
            </a:extLst>
          </p:cNvPr>
          <p:cNvSpPr txBox="1">
            <a:spLocks/>
          </p:cNvSpPr>
          <p:nvPr/>
        </p:nvSpPr>
        <p:spPr>
          <a:xfrm>
            <a:off x="448956" y="2139720"/>
            <a:ext cx="7056877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0472" lvl="2" indent="-480472">
              <a:buSzPct val="75000"/>
              <a:buFont typeface="Wingdings 3" panose="05040102010807070707" pitchFamily="18" charset="2"/>
              <a:buChar char=""/>
            </a:pPr>
            <a:r>
              <a:rPr lang="sv-SE" sz="2667" dirty="0"/>
              <a:t>Verksamhet i olika former</a:t>
            </a:r>
          </a:p>
          <a:p>
            <a:pPr lvl="1" indent="-351358"/>
            <a:r>
              <a:rPr lang="sv-SE" dirty="0"/>
              <a:t>Samarbeten med Chalmers</a:t>
            </a:r>
          </a:p>
          <a:p>
            <a:pPr lvl="1" indent="-351358"/>
            <a:r>
              <a:rPr lang="sv-SE" dirty="0"/>
              <a:t>Industriella projekt </a:t>
            </a:r>
          </a:p>
          <a:p>
            <a:pPr lvl="1" indent="-351358"/>
            <a:r>
              <a:rPr lang="sv-SE" dirty="0"/>
              <a:t>Samarbete med andra </a:t>
            </a:r>
            <a:r>
              <a:rPr lang="sv-SE" dirty="0" err="1"/>
              <a:t>Fraunhoferinstitut</a:t>
            </a:r>
            <a:r>
              <a:rPr lang="sv-SE" dirty="0"/>
              <a:t> </a:t>
            </a:r>
          </a:p>
          <a:p>
            <a:pPr marL="243410" lvl="3" indent="0">
              <a:buSzPct val="75000"/>
              <a:buFont typeface="Calibri" panose="020F0502020204030204" pitchFamily="34" charset="0"/>
              <a:buNone/>
            </a:pPr>
            <a:endParaRPr lang="sv-SE" sz="2400" dirty="0"/>
          </a:p>
          <a:p>
            <a:pPr marL="480472" lvl="2" indent="-480472">
              <a:buSzPct val="75000"/>
              <a:buFont typeface="Wingdings 3" panose="05040102010807070707" pitchFamily="18" charset="2"/>
              <a:buChar char=""/>
            </a:pPr>
            <a:r>
              <a:rPr lang="sv-SE" sz="2667" dirty="0"/>
              <a:t>Avdelningar:</a:t>
            </a:r>
          </a:p>
          <a:p>
            <a:pPr lvl="1" indent="-351358"/>
            <a:r>
              <a:rPr lang="sv-SE" dirty="0"/>
              <a:t>Geometri och banplanering</a:t>
            </a:r>
          </a:p>
          <a:p>
            <a:pPr lvl="1" indent="-351358"/>
            <a:r>
              <a:rPr lang="sv-SE" dirty="0"/>
              <a:t>Beräkningsgruppen </a:t>
            </a:r>
          </a:p>
          <a:p>
            <a:pPr lvl="1" indent="-351358"/>
            <a:r>
              <a:rPr lang="sv-SE" dirty="0"/>
              <a:t>System- och dataanalys</a:t>
            </a:r>
            <a:endParaRPr lang="sv-SE" sz="2133" dirty="0"/>
          </a:p>
        </p:txBody>
      </p:sp>
    </p:spTree>
    <p:extLst>
      <p:ext uri="{BB962C8B-B14F-4D97-AF65-F5344CB8AC3E}">
        <p14:creationId xmlns:p14="http://schemas.microsoft.com/office/powerpoint/2010/main" val="3660667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Bildobjekt 3" descr="PPT_Sys.jpg">
            <a:extLst>
              <a:ext uri="{FF2B5EF4-FFF2-40B4-BE49-F238E27FC236}">
                <a16:creationId xmlns:a16="http://schemas.microsoft.com/office/drawing/2014/main" id="{5680A001-9A12-4F5D-9766-009286AD0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-8436"/>
            <a:ext cx="12191996" cy="910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5" name="Picture 2">
            <a:extLst>
              <a:ext uri="{FF2B5EF4-FFF2-40B4-BE49-F238E27FC236}">
                <a16:creationId xmlns:a16="http://schemas.microsoft.com/office/drawing/2014/main" id="{90848B3A-2C66-4066-83DA-A1606AD0C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1" t="9091" b="9091"/>
          <a:stretch>
            <a:fillRect/>
          </a:stretch>
        </p:blipFill>
        <p:spPr bwMode="auto">
          <a:xfrm>
            <a:off x="7327" y="2190489"/>
            <a:ext cx="896866" cy="84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7" name="Picture 9">
            <a:extLst>
              <a:ext uri="{FF2B5EF4-FFF2-40B4-BE49-F238E27FC236}">
                <a16:creationId xmlns:a16="http://schemas.microsoft.com/office/drawing/2014/main" id="{8A0B85DC-1601-4D42-95BF-7F3E4C9E2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8" r="8253"/>
          <a:stretch>
            <a:fillRect/>
          </a:stretch>
        </p:blipFill>
        <p:spPr bwMode="auto">
          <a:xfrm>
            <a:off x="2226653" y="5373130"/>
            <a:ext cx="815710" cy="96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60" name="Picture 15">
            <a:extLst>
              <a:ext uri="{FF2B5EF4-FFF2-40B4-BE49-F238E27FC236}">
                <a16:creationId xmlns:a16="http://schemas.microsoft.com/office/drawing/2014/main" id="{C200015A-B337-4B1E-A6A7-7784484C1E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" r="11250" b="11597"/>
          <a:stretch/>
        </p:blipFill>
        <p:spPr bwMode="auto">
          <a:xfrm>
            <a:off x="3217642" y="3260039"/>
            <a:ext cx="845729" cy="87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61" name="Picture 17">
            <a:extLst>
              <a:ext uri="{FF2B5EF4-FFF2-40B4-BE49-F238E27FC236}">
                <a16:creationId xmlns:a16="http://schemas.microsoft.com/office/drawing/2014/main" id="{848F29EC-DB72-442F-817E-D9E8E05E5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" t="1085" r="12061" b="12618"/>
          <a:stretch/>
        </p:blipFill>
        <p:spPr bwMode="auto">
          <a:xfrm>
            <a:off x="3240703" y="4369704"/>
            <a:ext cx="815710" cy="84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62" name="Picture 21">
            <a:extLst>
              <a:ext uri="{FF2B5EF4-FFF2-40B4-BE49-F238E27FC236}">
                <a16:creationId xmlns:a16="http://schemas.microsoft.com/office/drawing/2014/main" id="{E6189F91-7A1F-47D2-9129-0AC63E4922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18" b="8124"/>
          <a:stretch/>
        </p:blipFill>
        <p:spPr bwMode="auto">
          <a:xfrm>
            <a:off x="5753" y="5392308"/>
            <a:ext cx="886461" cy="94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0B4C90-F18F-4B9C-A1FA-C5F83C8D22F9}"/>
              </a:ext>
            </a:extLst>
          </p:cNvPr>
          <p:cNvSpPr txBox="1"/>
          <p:nvPr/>
        </p:nvSpPr>
        <p:spPr>
          <a:xfrm>
            <a:off x="8006527" y="5572084"/>
            <a:ext cx="3519340" cy="1224136"/>
          </a:xfrm>
          <a:prstGeom prst="rect">
            <a:avLst/>
          </a:prstGeom>
          <a:solidFill>
            <a:srgbClr val="6C0403"/>
          </a:solidFill>
        </p:spPr>
        <p:txBody>
          <a:bodyPr wrap="none" tIns="336000" bIns="137160" rtlCol="0" anchor="ctr" anchorCtr="0">
            <a:noAutofit/>
          </a:bodyPr>
          <a:lstStyle/>
          <a:p>
            <a:pPr algn="ctr">
              <a:lnSpc>
                <a:spcPts val="1867"/>
              </a:lnSpc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department offers competence in dynamical</a:t>
            </a:r>
          </a:p>
          <a:p>
            <a:pPr algn="ctr">
              <a:lnSpc>
                <a:spcPts val="1867"/>
              </a:lnSpc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 modeling, pharmacometrics, systems</a:t>
            </a:r>
          </a:p>
          <a:p>
            <a:pPr algn="ctr">
              <a:lnSpc>
                <a:spcPts val="1867"/>
              </a:lnSpc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biology and electrophysiology, machine</a:t>
            </a:r>
          </a:p>
          <a:p>
            <a:pPr algn="ctr">
              <a:lnSpc>
                <a:spcPts val="1867"/>
              </a:lnSpc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learning, AI, and big data analytics.</a:t>
            </a:r>
          </a:p>
          <a:p>
            <a:pPr algn="ctr">
              <a:lnSpc>
                <a:spcPts val="1867"/>
              </a:lnSpc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7BF9627-3BC5-4652-BA7A-CBC4B2B37B9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6" t="4902" r="19732" b="16223"/>
          <a:stretch/>
        </p:blipFill>
        <p:spPr>
          <a:xfrm>
            <a:off x="1109899" y="5373130"/>
            <a:ext cx="857774" cy="9655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28650D-5F7B-49DA-8468-17530C8DFA1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0" t="8980" r="9167" b="16592"/>
          <a:stretch/>
        </p:blipFill>
        <p:spPr>
          <a:xfrm>
            <a:off x="2197629" y="1089288"/>
            <a:ext cx="910235" cy="8696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084571-7535-4F07-953F-0466859ED3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3" t="5685" r="10960" b="18265"/>
          <a:stretch/>
        </p:blipFill>
        <p:spPr>
          <a:xfrm>
            <a:off x="2213767" y="3269709"/>
            <a:ext cx="867010" cy="8696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7731B9-DE84-49AF-9F25-2AEA49E65E5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5" t="10257" r="21341" b="26140"/>
          <a:stretch/>
        </p:blipFill>
        <p:spPr>
          <a:xfrm>
            <a:off x="4" y="3282970"/>
            <a:ext cx="867010" cy="8793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486F1DA-F7A9-482A-888E-3D5CDC5105E5}"/>
              </a:ext>
            </a:extLst>
          </p:cNvPr>
          <p:cNvSpPr/>
          <p:nvPr/>
        </p:nvSpPr>
        <p:spPr>
          <a:xfrm>
            <a:off x="1109899" y="2183344"/>
            <a:ext cx="1985168" cy="8696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4B23B5-6E5B-4B14-AE77-DEB3A4F11FC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869" y="2256252"/>
            <a:ext cx="1775293" cy="738994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1E5167-575F-4D5D-B799-5AB493C7301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0" t="4996" r="15934" b="21015"/>
          <a:stretch/>
        </p:blipFill>
        <p:spPr>
          <a:xfrm>
            <a:off x="1148" y="-12521"/>
            <a:ext cx="884887" cy="89508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9C27A09-D432-4C2A-8CCC-F190CBC87791}"/>
              </a:ext>
            </a:extLst>
          </p:cNvPr>
          <p:cNvSpPr txBox="1"/>
          <p:nvPr/>
        </p:nvSpPr>
        <p:spPr>
          <a:xfrm>
            <a:off x="8006527" y="6742876"/>
            <a:ext cx="3519340" cy="1224136"/>
          </a:xfrm>
          <a:prstGeom prst="rect">
            <a:avLst/>
          </a:prstGeom>
          <a:solidFill>
            <a:srgbClr val="6C0403"/>
          </a:solidFill>
        </p:spPr>
        <p:txBody>
          <a:bodyPr wrap="none" tIns="336000" bIns="137160" rtlCol="0" anchor="ctr" anchorCtr="0">
            <a:noAutofit/>
          </a:bodyPr>
          <a:lstStyle/>
          <a:p>
            <a:pPr algn="ctr">
              <a:lnSpc>
                <a:spcPts val="1867"/>
              </a:lnSpc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4101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9" descr="http://gigaom2.files.wordpress.com/2013/01/lnkdmap.jpg">
            <a:extLst>
              <a:ext uri="{FF2B5EF4-FFF2-40B4-BE49-F238E27FC236}">
                <a16:creationId xmlns:a16="http://schemas.microsoft.com/office/drawing/2014/main" id="{66063D47-CC51-4529-89CF-69A149EE8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587" y="5219118"/>
            <a:ext cx="159702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419777"/>
            <a:ext cx="10515600" cy="964103"/>
          </a:xfrm>
        </p:spPr>
        <p:txBody>
          <a:bodyPr>
            <a:normAutofit/>
          </a:bodyPr>
          <a:lstStyle/>
          <a:p>
            <a:r>
              <a:rPr lang="sv-SE" sz="2400" spc="300" dirty="0">
                <a:latin typeface="Calibri" panose="020F0502020204030204" pitchFamily="34" charset="0"/>
              </a:rPr>
              <a:t>FCC – SYSTEMS AND DATA ANALYSIS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6F0B24-358F-4F1A-A830-3C2F3443AC69}"/>
              </a:ext>
            </a:extLst>
          </p:cNvPr>
          <p:cNvSpPr txBox="1"/>
          <p:nvPr/>
        </p:nvSpPr>
        <p:spPr>
          <a:xfrm>
            <a:off x="838199" y="2868148"/>
            <a:ext cx="550742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v-SE" sz="1600" dirty="0" err="1">
                <a:solidFill>
                  <a:schemeClr val="accent1">
                    <a:lumMod val="75000"/>
                  </a:schemeClr>
                </a:solidFill>
              </a:rPr>
              <a:t>Machine</a:t>
            </a:r>
            <a:r>
              <a:rPr lang="sv-SE" sz="1600" dirty="0">
                <a:solidFill>
                  <a:schemeClr val="accent1">
                    <a:lumMod val="75000"/>
                  </a:schemeClr>
                </a:solidFill>
              </a:rPr>
              <a:t> Learning, AI, and Data Science</a:t>
            </a:r>
          </a:p>
          <a:p>
            <a:pPr marL="285750" indent="-285750">
              <a:buFontTx/>
              <a:buChar char="-"/>
            </a:pPr>
            <a:endParaRPr lang="sv-SE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sv-SE" sz="1600" dirty="0">
                <a:solidFill>
                  <a:schemeClr val="accent1">
                    <a:lumMod val="75000"/>
                  </a:schemeClr>
                </a:solidFill>
              </a:rPr>
              <a:t>Big Data </a:t>
            </a:r>
            <a:r>
              <a:rPr lang="sv-SE" sz="1600" dirty="0" err="1">
                <a:solidFill>
                  <a:schemeClr val="accent1">
                    <a:lumMod val="75000"/>
                  </a:schemeClr>
                </a:solidFill>
              </a:rPr>
              <a:t>Analytics</a:t>
            </a:r>
            <a:endParaRPr lang="sv-SE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sv-SE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sv-SE" sz="1600" dirty="0" err="1">
                <a:solidFill>
                  <a:schemeClr val="accent1">
                    <a:lumMod val="75000"/>
                  </a:schemeClr>
                </a:solidFill>
              </a:rPr>
              <a:t>Dynamical</a:t>
            </a:r>
            <a:r>
              <a:rPr lang="sv-SE" sz="1600" dirty="0">
                <a:solidFill>
                  <a:schemeClr val="accent1">
                    <a:lumMod val="75000"/>
                  </a:schemeClr>
                </a:solidFill>
              </a:rPr>
              <a:t> Systems </a:t>
            </a:r>
            <a:r>
              <a:rPr lang="sv-SE" sz="1600" dirty="0" err="1">
                <a:solidFill>
                  <a:schemeClr val="accent1">
                    <a:lumMod val="75000"/>
                  </a:schemeClr>
                </a:solidFill>
              </a:rPr>
              <a:t>Modeling</a:t>
            </a:r>
            <a:endParaRPr lang="sv-SE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sv-SE" sz="1600" dirty="0"/>
          </a:p>
          <a:p>
            <a:pPr marL="285750" indent="-285750">
              <a:buFontTx/>
              <a:buChar char="-"/>
            </a:pPr>
            <a:r>
              <a:rPr lang="sv-SE" sz="1600" dirty="0" err="1">
                <a:solidFill>
                  <a:schemeClr val="accent6">
                    <a:lumMod val="50000"/>
                  </a:schemeClr>
                </a:solidFill>
              </a:rPr>
              <a:t>Pharmacokinetics</a:t>
            </a:r>
            <a:r>
              <a:rPr lang="sv-SE" sz="1600" dirty="0">
                <a:solidFill>
                  <a:schemeClr val="accent6">
                    <a:lumMod val="50000"/>
                  </a:schemeClr>
                </a:solidFill>
              </a:rPr>
              <a:t> and </a:t>
            </a:r>
            <a:r>
              <a:rPr lang="sv-SE" sz="1600" dirty="0" err="1">
                <a:solidFill>
                  <a:schemeClr val="accent6">
                    <a:lumMod val="50000"/>
                  </a:schemeClr>
                </a:solidFill>
              </a:rPr>
              <a:t>Pharmacodynamics</a:t>
            </a:r>
            <a:r>
              <a:rPr lang="sv-SE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endParaRPr lang="sv-SE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sv-SE" sz="1600" dirty="0">
                <a:solidFill>
                  <a:schemeClr val="accent6">
                    <a:lumMod val="50000"/>
                  </a:schemeClr>
                </a:solidFill>
              </a:rPr>
              <a:t>Systems and Synthetic </a:t>
            </a:r>
            <a:r>
              <a:rPr lang="sv-SE" sz="1600" dirty="0" err="1">
                <a:solidFill>
                  <a:schemeClr val="accent6">
                    <a:lumMod val="50000"/>
                  </a:schemeClr>
                </a:solidFill>
              </a:rPr>
              <a:t>Biology</a:t>
            </a:r>
            <a:endParaRPr lang="sv-SE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sv-SE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sv-SE" sz="1600" dirty="0" err="1">
                <a:solidFill>
                  <a:schemeClr val="accent6">
                    <a:lumMod val="50000"/>
                  </a:schemeClr>
                </a:solidFill>
              </a:rPr>
              <a:t>Electrophysiology</a:t>
            </a:r>
            <a:r>
              <a:rPr lang="sv-SE" sz="1600" dirty="0">
                <a:solidFill>
                  <a:schemeClr val="accent6">
                    <a:lumMod val="50000"/>
                  </a:schemeClr>
                </a:solidFill>
              </a:rPr>
              <a:t> and </a:t>
            </a:r>
            <a:r>
              <a:rPr lang="sv-SE" sz="1600" dirty="0" err="1">
                <a:solidFill>
                  <a:schemeClr val="accent6">
                    <a:lumMod val="50000"/>
                  </a:schemeClr>
                </a:solidFill>
              </a:rPr>
              <a:t>Arrhythmia</a:t>
            </a:r>
            <a:endParaRPr lang="sv-SE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sv-SE" sz="1400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C1ABEB5-93D8-4DDA-AE3D-7761A0E46C78}"/>
              </a:ext>
            </a:extLst>
          </p:cNvPr>
          <p:cNvSpPr/>
          <p:nvPr/>
        </p:nvSpPr>
        <p:spPr>
          <a:xfrm>
            <a:off x="930275" y="1448096"/>
            <a:ext cx="5711690" cy="1077218"/>
          </a:xfrm>
          <a:prstGeom prst="rect">
            <a:avLst/>
          </a:prstGeom>
          <a:solidFill>
            <a:srgbClr val="FFFFFF">
              <a:lumMod val="95000"/>
            </a:srgbClr>
          </a:solidFill>
          <a:ln cap="rnd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</a:rPr>
              <a:t>Development of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</a:rPr>
              <a:t>computational methods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</a:rPr>
              <a:t>,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</a:rPr>
              <a:t>algorithms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</a:rPr>
              <a:t>, and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</a:rPr>
              <a:t>software tools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</a:rPr>
              <a:t>for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</a:rPr>
              <a:t>systems and data analysis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</a:rPr>
              <a:t>on different levels of abstraction utilizing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</a:rPr>
              <a:t>time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</a:rPr>
              <a:t> and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</a:rPr>
              <a:t>spatially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</a:rPr>
              <a:t> resolved measurement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</a:rPr>
              <a:t>data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</a:rPr>
              <a:t> </a:t>
            </a:r>
          </a:p>
        </p:txBody>
      </p:sp>
      <p:pic>
        <p:nvPicPr>
          <p:cNvPr id="23" name="Picture 23">
            <a:extLst>
              <a:ext uri="{FF2B5EF4-FFF2-40B4-BE49-F238E27FC236}">
                <a16:creationId xmlns:a16="http://schemas.microsoft.com/office/drawing/2014/main" id="{D948BAFE-C2DB-4244-87D6-5F0FD8EDB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580" y="4141399"/>
            <a:ext cx="17907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38bc60ca-8e47-4a09-bd3e-cb22753b0efa" descr="part2">
            <a:extLst>
              <a:ext uri="{FF2B5EF4-FFF2-40B4-BE49-F238E27FC236}">
                <a16:creationId xmlns:a16="http://schemas.microsoft.com/office/drawing/2014/main" id="{5E8968B9-05DA-4B6B-8172-391D6FFE9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045" y="901828"/>
            <a:ext cx="944221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C4D27AFA-6F46-4147-8AC4-336BA597DF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343" y="2911283"/>
            <a:ext cx="2205038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14">
            <a:extLst>
              <a:ext uri="{FF2B5EF4-FFF2-40B4-BE49-F238E27FC236}">
                <a16:creationId xmlns:a16="http://schemas.microsoft.com/office/drawing/2014/main" id="{F2048BB1-B0A3-4FCC-A945-E2975C6C1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4381" y="1904093"/>
            <a:ext cx="82867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66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66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66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66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9966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sv-SE" altLang="sv-S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</a:endParaRPr>
          </a:p>
        </p:txBody>
      </p:sp>
      <p:pic>
        <p:nvPicPr>
          <p:cNvPr id="30" name="Picture 16">
            <a:extLst>
              <a:ext uri="{FF2B5EF4-FFF2-40B4-BE49-F238E27FC236}">
                <a16:creationId xmlns:a16="http://schemas.microsoft.com/office/drawing/2014/main" id="{CDB2859F-3071-4BA2-A634-01B3E7C3F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833" y="4558990"/>
            <a:ext cx="1876425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1" descr="Bildresultat för machine learning">
            <a:extLst>
              <a:ext uri="{FF2B5EF4-FFF2-40B4-BE49-F238E27FC236}">
                <a16:creationId xmlns:a16="http://schemas.microsoft.com/office/drawing/2014/main" id="{54865BAD-5172-43E3-80AB-8772503A5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718" y="2674502"/>
            <a:ext cx="1434990" cy="100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6" descr="http://amaprod.silverchaircdn.com/data/Journals/PSYCH/11882/s_yoa90002f1.png">
            <a:extLst>
              <a:ext uri="{FF2B5EF4-FFF2-40B4-BE49-F238E27FC236}">
                <a16:creationId xmlns:a16="http://schemas.microsoft.com/office/drawing/2014/main" id="{EA075C51-3A5B-4D08-B26A-C77D4D616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001" y="3494484"/>
            <a:ext cx="893763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EAAA540-EBF6-419E-BEB7-7554E2BB000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8482" t="17354"/>
          <a:stretch/>
        </p:blipFill>
        <p:spPr>
          <a:xfrm>
            <a:off x="7118249" y="998709"/>
            <a:ext cx="1192959" cy="113080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B104C1A-AB12-427E-82B8-93BC6457B7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06657" y="1172860"/>
            <a:ext cx="1775256" cy="954439"/>
          </a:xfrm>
          <a:prstGeom prst="rect">
            <a:avLst/>
          </a:prstGeom>
        </p:spPr>
      </p:pic>
      <p:pic>
        <p:nvPicPr>
          <p:cNvPr id="16" name="Bildobjekt 4" descr="FCC_logotype_rgb_liggande.png">
            <a:extLst>
              <a:ext uri="{FF2B5EF4-FFF2-40B4-BE49-F238E27FC236}">
                <a16:creationId xmlns:a16="http://schemas.microsoft.com/office/drawing/2014/main" id="{9A800C99-D378-4A5E-A9E4-8099C23322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28238" y="6149102"/>
            <a:ext cx="2847248" cy="51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93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https://encrypted-tbn2.gstatic.com/images?q=tbn:ANd9GcTLBtdbQzJ2qDLIzKEz0sbUbmqdNlHO8kH9BLjHxjpml3DgN17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76" y="4743627"/>
            <a:ext cx="1060075" cy="10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595564" y="1406142"/>
            <a:ext cx="9563835" cy="449566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66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66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6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66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66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66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66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66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66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28594" indent="-228594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</a:pPr>
            <a:r>
              <a:rPr lang="en-US" kern="0" dirty="0"/>
              <a:t>Big Automotive Data Analytics</a:t>
            </a:r>
            <a:r>
              <a:rPr lang="en-US" sz="1600" kern="0" dirty="0"/>
              <a:t> </a:t>
            </a:r>
            <a:endParaRPr lang="en-US" sz="1000" kern="0" dirty="0"/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Calibri" panose="020F0502020204030204" pitchFamily="34" charset="0"/>
              <a:buChar char="̶"/>
            </a:pPr>
            <a:r>
              <a:rPr lang="en-US" sz="1867" kern="0" dirty="0"/>
              <a:t>Fleet telematics big data analytics for vehicle Usage </a:t>
            </a:r>
            <a:br>
              <a:rPr lang="en-US" sz="1867" kern="0" dirty="0"/>
            </a:br>
            <a:r>
              <a:rPr lang="en-US" sz="1867" kern="0" dirty="0"/>
              <a:t>Modeling and Analysis (FUMA), </a:t>
            </a:r>
            <a:r>
              <a:rPr lang="en-US" sz="1600" kern="0" dirty="0"/>
              <a:t>Scania CV</a:t>
            </a:r>
            <a:endParaRPr lang="en-US" sz="1867" kern="0" dirty="0"/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Calibri" panose="020F0502020204030204" pitchFamily="34" charset="0"/>
              <a:buChar char="̶"/>
            </a:pPr>
            <a:r>
              <a:rPr lang="en-US" sz="1867" kern="0" dirty="0"/>
              <a:t>On-board Off-Board Distributed Data Analytics (OODIDA), </a:t>
            </a:r>
            <a:r>
              <a:rPr lang="en-US" sz="1600" kern="0" dirty="0"/>
              <a:t>Volvo Cars,</a:t>
            </a:r>
            <a:br>
              <a:rPr lang="en-US" sz="1600" kern="0" dirty="0"/>
            </a:br>
            <a:r>
              <a:rPr lang="en-US" sz="1600" kern="0" dirty="0"/>
              <a:t>AB Volvo, </a:t>
            </a:r>
            <a:r>
              <a:rPr lang="en-US" sz="1600" kern="0" dirty="0" err="1"/>
              <a:t>Alkit</a:t>
            </a:r>
            <a:r>
              <a:rPr lang="en-US" sz="1600" kern="0" dirty="0"/>
              <a:t>, Chalmers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Calibri" panose="020F0502020204030204" pitchFamily="34" charset="0"/>
              <a:buChar char="̶"/>
            </a:pPr>
            <a:r>
              <a:rPr lang="en-US" sz="1867" kern="0" dirty="0"/>
              <a:t>Machine Learning for Engineering Knowledge Capture (MALEKC), </a:t>
            </a:r>
            <a:br>
              <a:rPr lang="en-US" sz="1867" kern="0" dirty="0"/>
            </a:br>
            <a:r>
              <a:rPr lang="en-US" sz="1600" kern="0" dirty="0"/>
              <a:t>AB Volvo, Chalmers</a:t>
            </a:r>
            <a:endParaRPr lang="en-US" sz="1867" kern="0" dirty="0"/>
          </a:p>
          <a:p>
            <a:pPr marL="228594" indent="-228594">
              <a:lnSpc>
                <a:spcPct val="90000"/>
              </a:lnSpc>
              <a:spcBef>
                <a:spcPts val="800"/>
              </a:spcBef>
              <a:spcAft>
                <a:spcPts val="500"/>
              </a:spcAft>
            </a:pPr>
            <a:r>
              <a:rPr lang="en-US" kern="0" dirty="0"/>
              <a:t>Digitalization in Manufacturing</a:t>
            </a:r>
            <a:endParaRPr lang="en-US" sz="700" kern="0" dirty="0"/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Calibri" panose="020F0502020204030204" pitchFamily="34" charset="0"/>
              <a:buChar char="̶"/>
            </a:pPr>
            <a:r>
              <a:rPr lang="en-US" sz="1867" kern="0" dirty="0"/>
              <a:t>Root Cause Analysis of Quality Deviations in Manufacturing Using</a:t>
            </a:r>
            <a:br>
              <a:rPr lang="en-US" sz="1867" kern="0" dirty="0"/>
            </a:br>
            <a:r>
              <a:rPr lang="en-US" sz="1867" kern="0" dirty="0"/>
              <a:t>Machine Learning (RCA-ML), </a:t>
            </a:r>
            <a:r>
              <a:rPr lang="en-US" sz="1600" kern="0" dirty="0"/>
              <a:t>SKF, </a:t>
            </a:r>
            <a:r>
              <a:rPr lang="en-US" sz="1600" kern="0" dirty="0" err="1"/>
              <a:t>FlexLink</a:t>
            </a:r>
            <a:r>
              <a:rPr lang="en-US" sz="1600" kern="0" dirty="0"/>
              <a:t>, Chalmers</a:t>
            </a:r>
            <a:endParaRPr lang="en-US" sz="1867" kern="0" dirty="0"/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Calibri" panose="020F0502020204030204" pitchFamily="34" charset="0"/>
              <a:buChar char="̶"/>
            </a:pPr>
            <a:r>
              <a:rPr lang="en-US" sz="1867" kern="0" dirty="0"/>
              <a:t>Smart Assembly 4.0, </a:t>
            </a:r>
            <a:r>
              <a:rPr lang="en-US" sz="1600" kern="0" dirty="0"/>
              <a:t>Chalmers/</a:t>
            </a:r>
            <a:r>
              <a:rPr lang="en-US" sz="1600" kern="0" dirty="0" err="1"/>
              <a:t>Wingquist</a:t>
            </a:r>
            <a:r>
              <a:rPr lang="en-US" sz="1600" kern="0" dirty="0"/>
              <a:t> Lab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Calibri" panose="020F0502020204030204" pitchFamily="34" charset="0"/>
              <a:buChar char="̶"/>
            </a:pPr>
            <a:r>
              <a:rPr lang="en-US" sz="1867" kern="0" dirty="0" err="1"/>
              <a:t>SUstainability</a:t>
            </a:r>
            <a:r>
              <a:rPr lang="en-US" sz="1867" kern="0" dirty="0"/>
              <a:t>, </a:t>
            </a:r>
            <a:r>
              <a:rPr lang="en-US" sz="1867" kern="0" dirty="0" err="1"/>
              <a:t>sMart</a:t>
            </a:r>
            <a:r>
              <a:rPr lang="en-US" sz="1867" kern="0" dirty="0"/>
              <a:t> Maintenance and factory</a:t>
            </a:r>
            <a:br>
              <a:rPr lang="en-US" sz="1867" kern="0" dirty="0"/>
            </a:br>
            <a:r>
              <a:rPr lang="en-US" sz="1867" kern="0" dirty="0"/>
              <a:t>design Testbed (SUMMIT), </a:t>
            </a:r>
            <a:r>
              <a:rPr lang="en-US" sz="1600" kern="0" dirty="0"/>
              <a:t>Scania, Siemens, CEVT, SAAB, SSAB, Chalmers, … </a:t>
            </a:r>
            <a:endParaRPr lang="en-US" sz="1867" kern="0" dirty="0"/>
          </a:p>
        </p:txBody>
      </p:sp>
      <p:grpSp>
        <p:nvGrpSpPr>
          <p:cNvPr id="10" name="Group 9"/>
          <p:cNvGrpSpPr/>
          <p:nvPr/>
        </p:nvGrpSpPr>
        <p:grpSpPr>
          <a:xfrm>
            <a:off x="7429332" y="1292005"/>
            <a:ext cx="2834225" cy="1284743"/>
            <a:chOff x="4932040" y="771847"/>
            <a:chExt cx="2834225" cy="1284743"/>
          </a:xfrm>
        </p:grpSpPr>
        <p:pic>
          <p:nvPicPr>
            <p:cNvPr id="17" name="Picture 1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5312" y="771847"/>
              <a:ext cx="2689234" cy="12847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ectangle 8"/>
            <p:cNvSpPr/>
            <p:nvPr/>
          </p:nvSpPr>
          <p:spPr bwMode="auto">
            <a:xfrm>
              <a:off x="4932040" y="1826353"/>
              <a:ext cx="2834225" cy="23023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1631504" y="507581"/>
            <a:ext cx="8856984" cy="651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734046" y="3944695"/>
            <a:ext cx="2093255" cy="1287907"/>
            <a:chOff x="4415760" y="3078900"/>
            <a:chExt cx="2166720" cy="1333106"/>
          </a:xfrm>
        </p:grpSpPr>
        <p:pic>
          <p:nvPicPr>
            <p:cNvPr id="18" name="Picture 17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5760" y="3078900"/>
              <a:ext cx="2068334" cy="12135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6"/>
            <p:cNvSpPr/>
            <p:nvPr/>
          </p:nvSpPr>
          <p:spPr bwMode="auto">
            <a:xfrm>
              <a:off x="4415760" y="4000304"/>
              <a:ext cx="2166720" cy="4117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</a:endParaRPr>
            </a:p>
          </p:txBody>
        </p:sp>
      </p:grpSp>
      <p:pic>
        <p:nvPicPr>
          <p:cNvPr id="14" name="Picture 11" descr="Bildresultat för machine learn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04" y="4989211"/>
            <a:ext cx="1235841" cy="86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http://amaprod.silverchaircdn.com/data/Journals/PSYCH/11882/s_yoa90002f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287" y="4645611"/>
            <a:ext cx="785360" cy="89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E0CE69-829B-44B2-97E5-2F7726D848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2458" y="2621167"/>
            <a:ext cx="2570951" cy="11526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093" y="1553853"/>
            <a:ext cx="880617" cy="9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64EA7C06-9F05-4973-A64B-6F5AA5242A23}"/>
              </a:ext>
            </a:extLst>
          </p:cNvPr>
          <p:cNvSpPr txBox="1">
            <a:spLocks/>
          </p:cNvSpPr>
          <p:nvPr/>
        </p:nvSpPr>
        <p:spPr>
          <a:xfrm>
            <a:off x="446009" y="419778"/>
            <a:ext cx="11532844" cy="964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pc="300" dirty="0">
                <a:latin typeface="+mn-lt"/>
                <a:cs typeface="Arial" panose="020B0604020202020204" pitchFamily="34" charset="0"/>
              </a:rPr>
              <a:t>APPLIED MACHINE LEARNING, AI, AND BIG DATA ANALYTICS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CDADB6A-0587-41F3-93AF-B4FA2A293B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0389" y="5995025"/>
            <a:ext cx="1094259" cy="6649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192DA17-D4C7-49AA-BCF5-470A3226AC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0064" y="6070926"/>
            <a:ext cx="1160327" cy="419959"/>
          </a:xfrm>
          <a:prstGeom prst="rect">
            <a:avLst/>
          </a:prstGeom>
        </p:spPr>
      </p:pic>
      <p:pic>
        <p:nvPicPr>
          <p:cNvPr id="25" name="Bildobjekt 4" descr="FCC_logotype_rgb_liggande.png">
            <a:extLst>
              <a:ext uri="{FF2B5EF4-FFF2-40B4-BE49-F238E27FC236}">
                <a16:creationId xmlns:a16="http://schemas.microsoft.com/office/drawing/2014/main" id="{A4FACD24-5D34-40B9-9E52-33E37777A4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28238" y="6149102"/>
            <a:ext cx="2847248" cy="5132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F0A6A11-E3D5-4DD7-BF9D-52F5D3F1774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42694" y="6008902"/>
            <a:ext cx="570326" cy="56906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26C1E5E-7150-431E-A046-C2FDBD2ADB5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84381" y="6089792"/>
            <a:ext cx="1215565" cy="40727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3936E3B-4863-4CA2-AFD7-6515300EDC7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814" y="6008901"/>
            <a:ext cx="569061" cy="56906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B99101E-30EC-4ACC-938F-558267374A1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507" y="5998905"/>
            <a:ext cx="890419" cy="51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53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498086F-8781-4A55-B214-D8034183B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503" y="315426"/>
            <a:ext cx="1285096" cy="8294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419777"/>
            <a:ext cx="10515600" cy="964103"/>
          </a:xfrm>
        </p:spPr>
        <p:txBody>
          <a:bodyPr>
            <a:normAutofit/>
          </a:bodyPr>
          <a:lstStyle/>
          <a:p>
            <a:r>
              <a:rPr lang="sv-SE" sz="2400" spc="300" dirty="0">
                <a:latin typeface="Calibri" panose="020F0502020204030204" pitchFamily="34" charset="0"/>
              </a:rPr>
              <a:t>TOOLS &amp; TECHNOLOGY</a:t>
            </a:r>
          </a:p>
        </p:txBody>
      </p:sp>
      <p:pic>
        <p:nvPicPr>
          <p:cNvPr id="30" name="Bildobjekt 4" descr="FCC_logotype_rgb_liggande.png">
            <a:extLst>
              <a:ext uri="{FF2B5EF4-FFF2-40B4-BE49-F238E27FC236}">
                <a16:creationId xmlns:a16="http://schemas.microsoft.com/office/drawing/2014/main" id="{74EBE03F-3983-4B89-A6D0-37DA58170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238" y="6149102"/>
            <a:ext cx="2847248" cy="513249"/>
          </a:xfrm>
          <a:prstGeom prst="rect">
            <a:avLst/>
          </a:prstGeom>
        </p:spPr>
      </p:pic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A1FA5E0B-67FB-46A4-AEA4-9926926C01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7460" y="1431771"/>
            <a:ext cx="4621907" cy="4301063"/>
          </a:xfrm>
        </p:spPr>
        <p:txBody>
          <a:bodyPr>
            <a:normAutofit/>
          </a:bodyPr>
          <a:lstStyle/>
          <a:p>
            <a:pPr>
              <a:buClr>
                <a:srgbClr val="009966"/>
              </a:buClr>
              <a:buFont typeface="Wingdings" panose="05000000000000000000" pitchFamily="2" charset="2"/>
              <a:buChar char="§"/>
            </a:pPr>
            <a:r>
              <a:rPr lang="en-US" altLang="sv-SE" sz="1800" dirty="0"/>
              <a:t>Machine Learning</a:t>
            </a:r>
          </a:p>
          <a:p>
            <a:pPr lvl="1">
              <a:buClr>
                <a:srgbClr val="009966"/>
              </a:buClr>
              <a:buFont typeface="Calibri" panose="020F0502020204030204" pitchFamily="34" charset="0"/>
              <a:buChar char="̶"/>
            </a:pPr>
            <a:r>
              <a:rPr lang="en-US" altLang="sv-SE" sz="1600" dirty="0"/>
              <a:t>Classification &amp; Prediction (SVM, </a:t>
            </a:r>
            <a:br>
              <a:rPr lang="en-US" altLang="sv-SE" sz="1600" dirty="0"/>
            </a:br>
            <a:r>
              <a:rPr lang="en-US" altLang="sv-SE" sz="1600" dirty="0"/>
              <a:t>k-means, LASSO, SOM, MDS, GPR)</a:t>
            </a:r>
          </a:p>
          <a:p>
            <a:pPr lvl="1">
              <a:buClr>
                <a:srgbClr val="009966"/>
              </a:buClr>
              <a:buFont typeface="Calibri" panose="020F0502020204030204" pitchFamily="34" charset="0"/>
              <a:buChar char="̶"/>
            </a:pPr>
            <a:r>
              <a:rPr lang="en-US" altLang="sv-SE" sz="1600" dirty="0"/>
              <a:t>Kernel methods</a:t>
            </a:r>
          </a:p>
          <a:p>
            <a:pPr lvl="1">
              <a:buClr>
                <a:srgbClr val="009966"/>
              </a:buClr>
              <a:buFont typeface="Calibri" panose="020F0502020204030204" pitchFamily="34" charset="0"/>
              <a:buChar char="̶"/>
            </a:pPr>
            <a:r>
              <a:rPr lang="en-US" altLang="sv-SE" sz="1600" dirty="0"/>
              <a:t>Reinforcement learning</a:t>
            </a:r>
          </a:p>
          <a:p>
            <a:pPr lvl="1">
              <a:buClr>
                <a:srgbClr val="009966"/>
              </a:buClr>
              <a:buFont typeface="Calibri" panose="020F0502020204030204" pitchFamily="34" charset="0"/>
              <a:buChar char="̶"/>
            </a:pPr>
            <a:r>
              <a:rPr lang="en-US" altLang="sv-SE" sz="1600" dirty="0"/>
              <a:t>Deep neural networks (AE, CNN, RNN)</a:t>
            </a:r>
          </a:p>
          <a:p>
            <a:pPr lvl="1">
              <a:buClr>
                <a:srgbClr val="009966"/>
              </a:buClr>
              <a:buFont typeface="Calibri" panose="020F0502020204030204" pitchFamily="34" charset="0"/>
              <a:buChar char="̶"/>
            </a:pPr>
            <a:r>
              <a:rPr lang="en-US" altLang="sv-SE" sz="1600" dirty="0"/>
              <a:t>Bayesian optimization</a:t>
            </a:r>
          </a:p>
          <a:p>
            <a:pPr lvl="1">
              <a:buClr>
                <a:srgbClr val="009966"/>
              </a:buClr>
              <a:buFont typeface="Calibri" panose="020F0502020204030204" pitchFamily="34" charset="0"/>
              <a:buChar char="̶"/>
            </a:pPr>
            <a:r>
              <a:rPr lang="en-US" altLang="sv-SE" sz="1600" dirty="0"/>
              <a:t>Active learning</a:t>
            </a:r>
          </a:p>
          <a:p>
            <a:pPr>
              <a:buClr>
                <a:srgbClr val="009966"/>
              </a:buClr>
              <a:buFont typeface="Wingdings" panose="05000000000000000000" pitchFamily="2" charset="2"/>
              <a:buChar char="§"/>
            </a:pPr>
            <a:r>
              <a:rPr lang="en-US" altLang="sv-SE" sz="1800" dirty="0"/>
              <a:t>Systems &amp; Control Theory</a:t>
            </a:r>
          </a:p>
          <a:p>
            <a:pPr lvl="1">
              <a:buClr>
                <a:srgbClr val="009966"/>
              </a:buClr>
              <a:buFont typeface="Calibri" panose="020F0502020204030204" pitchFamily="34" charset="0"/>
              <a:buChar char="̶"/>
            </a:pPr>
            <a:r>
              <a:rPr lang="en-US" altLang="sv-SE" sz="1600" dirty="0"/>
              <a:t>DEs, ODEs, SDEs, …</a:t>
            </a:r>
          </a:p>
          <a:p>
            <a:pPr lvl="1">
              <a:buClr>
                <a:srgbClr val="009966"/>
              </a:buClr>
              <a:buFont typeface="Calibri" panose="020F0502020204030204" pitchFamily="34" charset="0"/>
              <a:buChar char="̶"/>
            </a:pPr>
            <a:r>
              <a:rPr lang="en-US" altLang="sv-SE" sz="1600" dirty="0"/>
              <a:t>Stability, sensitivity, ...</a:t>
            </a:r>
          </a:p>
          <a:p>
            <a:pPr lvl="1">
              <a:buClr>
                <a:srgbClr val="009966"/>
              </a:buClr>
              <a:buFont typeface="Calibri" panose="020F0502020204030204" pitchFamily="34" charset="0"/>
              <a:buChar char="̶"/>
            </a:pPr>
            <a:r>
              <a:rPr lang="en-US" altLang="sv-SE" sz="1600" dirty="0"/>
              <a:t>Feedback &amp; adaptive control</a:t>
            </a:r>
          </a:p>
          <a:p>
            <a:pPr lvl="1">
              <a:buClr>
                <a:srgbClr val="009966"/>
              </a:buClr>
              <a:buFont typeface="Calibri" panose="020F0502020204030204" pitchFamily="34" charset="0"/>
              <a:buChar char="̶"/>
            </a:pPr>
            <a:r>
              <a:rPr lang="en-US" altLang="sv-SE" sz="1600" dirty="0"/>
              <a:t>System identification</a:t>
            </a:r>
          </a:p>
          <a:p>
            <a:pPr lvl="1">
              <a:buClr>
                <a:srgbClr val="009966"/>
              </a:buClr>
              <a:buFont typeface="Calibri" panose="020F0502020204030204" pitchFamily="34" charset="0"/>
              <a:buChar char="̶"/>
            </a:pPr>
            <a:r>
              <a:rPr lang="en-US" altLang="sv-SE" sz="1600" dirty="0"/>
              <a:t>Optimal control</a:t>
            </a:r>
          </a:p>
        </p:txBody>
      </p:sp>
      <p:sp>
        <p:nvSpPr>
          <p:cNvPr id="33" name="Content Placeholder 5">
            <a:extLst>
              <a:ext uri="{FF2B5EF4-FFF2-40B4-BE49-F238E27FC236}">
                <a16:creationId xmlns:a16="http://schemas.microsoft.com/office/drawing/2014/main" id="{CE098C85-D1C8-480F-9601-932DB42E7A6A}"/>
              </a:ext>
            </a:extLst>
          </p:cNvPr>
          <p:cNvSpPr txBox="1">
            <a:spLocks/>
          </p:cNvSpPr>
          <p:nvPr/>
        </p:nvSpPr>
        <p:spPr>
          <a:xfrm>
            <a:off x="8597149" y="1437079"/>
            <a:ext cx="3452758" cy="45667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9966"/>
              </a:buClr>
              <a:buFont typeface="Wingdings" panose="05000000000000000000" pitchFamily="2" charset="2"/>
              <a:buChar char="§"/>
            </a:pPr>
            <a:r>
              <a:rPr lang="sv-SE" altLang="sv-SE" sz="1800" dirty="0" err="1"/>
              <a:t>Python</a:t>
            </a:r>
            <a:endParaRPr lang="sv-SE" altLang="sv-SE" sz="2000" dirty="0"/>
          </a:p>
          <a:p>
            <a:pPr>
              <a:buClr>
                <a:srgbClr val="009966"/>
              </a:buClr>
              <a:buFont typeface="Wingdings" panose="05000000000000000000" pitchFamily="2" charset="2"/>
              <a:buChar char="§"/>
            </a:pPr>
            <a:r>
              <a:rPr lang="sv-SE" altLang="sv-SE" sz="1800" dirty="0"/>
              <a:t>R</a:t>
            </a:r>
            <a:r>
              <a:rPr lang="sv-SE" altLang="sv-SE" sz="2000" dirty="0"/>
              <a:t> – </a:t>
            </a:r>
            <a:r>
              <a:rPr lang="sv-SE" altLang="sv-SE" sz="1800" dirty="0" err="1"/>
              <a:t>Statistics</a:t>
            </a:r>
            <a:endParaRPr lang="sv-SE" altLang="sv-SE" sz="1800" dirty="0"/>
          </a:p>
          <a:p>
            <a:pPr>
              <a:buClr>
                <a:srgbClr val="009966"/>
              </a:buClr>
              <a:buFont typeface="Wingdings" panose="05000000000000000000" pitchFamily="2" charset="2"/>
              <a:buChar char="§"/>
            </a:pPr>
            <a:r>
              <a:rPr lang="sv-SE" altLang="sv-SE" sz="1800" dirty="0" err="1"/>
              <a:t>Mathematica</a:t>
            </a:r>
            <a:endParaRPr lang="sv-SE" altLang="sv-SE" sz="2000" dirty="0"/>
          </a:p>
          <a:p>
            <a:pPr lvl="1">
              <a:buClr>
                <a:srgbClr val="009966"/>
              </a:buClr>
              <a:buFont typeface="Calibri" panose="020F0502020204030204" pitchFamily="34" charset="0"/>
              <a:buChar char="̶"/>
            </a:pPr>
            <a:r>
              <a:rPr lang="sv-SE" altLang="sv-SE" sz="1600" dirty="0" err="1"/>
              <a:t>Numerics</a:t>
            </a:r>
            <a:r>
              <a:rPr lang="sv-SE" altLang="sv-SE" sz="1600" dirty="0"/>
              <a:t>/</a:t>
            </a:r>
            <a:r>
              <a:rPr lang="sv-SE" altLang="sv-SE" sz="1600" dirty="0" err="1"/>
              <a:t>Symbolics</a:t>
            </a:r>
            <a:endParaRPr lang="sv-SE" altLang="sv-SE" sz="1600" dirty="0"/>
          </a:p>
          <a:p>
            <a:pPr lvl="1">
              <a:buClr>
                <a:srgbClr val="009966"/>
              </a:buClr>
              <a:buFont typeface="Calibri" panose="020F0502020204030204" pitchFamily="34" charset="0"/>
              <a:buChar char="̶"/>
            </a:pPr>
            <a:r>
              <a:rPr lang="sv-SE" altLang="sv-SE" sz="1600" dirty="0" err="1"/>
              <a:t>Wolfram</a:t>
            </a:r>
            <a:r>
              <a:rPr lang="sv-SE" altLang="sv-SE" sz="1600" dirty="0"/>
              <a:t> Workbench (IDE)</a:t>
            </a:r>
          </a:p>
          <a:p>
            <a:pPr>
              <a:buClr>
                <a:srgbClr val="009966"/>
              </a:buClr>
              <a:buFont typeface="Wingdings" panose="05000000000000000000" pitchFamily="2" charset="2"/>
              <a:buChar char="§"/>
            </a:pPr>
            <a:r>
              <a:rPr lang="sv-SE" altLang="sv-SE" sz="1800" dirty="0" err="1"/>
              <a:t>Matlab</a:t>
            </a:r>
            <a:r>
              <a:rPr lang="sv-SE" altLang="sv-SE" sz="2000" dirty="0"/>
              <a:t> – </a:t>
            </a:r>
            <a:r>
              <a:rPr lang="sv-SE" altLang="sv-SE" sz="1800" dirty="0" err="1"/>
              <a:t>Numerics</a:t>
            </a:r>
            <a:endParaRPr lang="sv-SE" altLang="sv-SE" sz="2000" dirty="0"/>
          </a:p>
          <a:p>
            <a:pPr>
              <a:buClr>
                <a:srgbClr val="009966"/>
              </a:buClr>
              <a:buFont typeface="Wingdings" panose="05000000000000000000" pitchFamily="2" charset="2"/>
              <a:buChar char="§"/>
            </a:pPr>
            <a:r>
              <a:rPr lang="sv-SE" altLang="sv-SE" sz="1800" dirty="0"/>
              <a:t>BDA</a:t>
            </a:r>
            <a:endParaRPr lang="sv-SE" altLang="sv-SE" sz="2000" dirty="0"/>
          </a:p>
          <a:p>
            <a:pPr lvl="1">
              <a:buClr>
                <a:srgbClr val="009966"/>
              </a:buClr>
              <a:buFont typeface="Calibri" panose="020F0502020204030204" pitchFamily="34" charset="0"/>
              <a:buChar char="̶"/>
            </a:pPr>
            <a:r>
              <a:rPr lang="sv-SE" altLang="sv-SE" sz="1600" dirty="0"/>
              <a:t>Spark, Storm, </a:t>
            </a:r>
            <a:r>
              <a:rPr lang="sv-SE" altLang="sv-SE" sz="1600" dirty="0" err="1"/>
              <a:t>MXNet</a:t>
            </a:r>
            <a:r>
              <a:rPr lang="sv-SE" altLang="sv-SE" sz="1600" dirty="0"/>
              <a:t>,</a:t>
            </a:r>
            <a:br>
              <a:rPr lang="sv-SE" altLang="sv-SE" sz="1600" dirty="0"/>
            </a:br>
            <a:r>
              <a:rPr lang="sv-SE" altLang="sv-SE" sz="1600" dirty="0" err="1"/>
              <a:t>TensorFlow</a:t>
            </a:r>
            <a:r>
              <a:rPr lang="sv-SE" altLang="sv-SE" sz="1600" dirty="0"/>
              <a:t>, …</a:t>
            </a:r>
          </a:p>
          <a:p>
            <a:pPr lvl="1">
              <a:buClr>
                <a:srgbClr val="009966"/>
              </a:buClr>
              <a:buFont typeface="Calibri" panose="020F0502020204030204" pitchFamily="34" charset="0"/>
              <a:buChar char="̶"/>
            </a:pPr>
            <a:r>
              <a:rPr lang="sv-SE" altLang="sv-SE" sz="1600" dirty="0"/>
              <a:t>AWS, Google Cloud, </a:t>
            </a:r>
            <a:r>
              <a:rPr lang="sv-SE" altLang="sv-SE" sz="1600" dirty="0" err="1"/>
              <a:t>Azure</a:t>
            </a:r>
            <a:endParaRPr lang="sv-SE" altLang="sv-SE" sz="2000" dirty="0"/>
          </a:p>
          <a:p>
            <a:pPr>
              <a:buClr>
                <a:srgbClr val="009966"/>
              </a:buClr>
              <a:buFont typeface="Wingdings" panose="05000000000000000000" pitchFamily="2" charset="2"/>
              <a:buChar char="§"/>
            </a:pPr>
            <a:r>
              <a:rPr lang="sv-SE" altLang="sv-SE" sz="1800" dirty="0"/>
              <a:t>C++</a:t>
            </a:r>
          </a:p>
          <a:p>
            <a:pPr>
              <a:buClr>
                <a:srgbClr val="009966"/>
              </a:buClr>
              <a:buFont typeface="Wingdings" panose="05000000000000000000" pitchFamily="2" charset="2"/>
              <a:buChar char="§"/>
            </a:pPr>
            <a:r>
              <a:rPr lang="sv-SE" altLang="sv-SE" sz="1800" dirty="0"/>
              <a:t>Java, Scala, JavaScript, </a:t>
            </a:r>
            <a:r>
              <a:rPr lang="sv-SE" altLang="sv-SE" sz="1800" dirty="0" err="1"/>
              <a:t>Erlang</a:t>
            </a:r>
            <a:r>
              <a:rPr lang="sv-SE" altLang="sv-SE" sz="1800" dirty="0"/>
              <a:t>,</a:t>
            </a:r>
            <a:br>
              <a:rPr lang="sv-SE" altLang="sv-SE" sz="1800" dirty="0"/>
            </a:br>
            <a:r>
              <a:rPr lang="sv-SE" altLang="sv-SE" sz="1800" dirty="0" err="1"/>
              <a:t>NoSQL</a:t>
            </a:r>
            <a:r>
              <a:rPr lang="sv-SE" altLang="sv-SE" sz="1800" dirty="0"/>
              <a:t>, Apache, </a:t>
            </a:r>
            <a:r>
              <a:rPr lang="sv-SE" altLang="sv-SE" sz="1800" dirty="0" err="1"/>
              <a:t>Nginx</a:t>
            </a:r>
            <a:r>
              <a:rPr lang="sv-SE" altLang="sv-SE" sz="1800" dirty="0"/>
              <a:t>, </a:t>
            </a:r>
            <a:r>
              <a:rPr lang="sv-SE" altLang="sv-SE" sz="1800" dirty="0" err="1"/>
              <a:t>React</a:t>
            </a:r>
            <a:r>
              <a:rPr lang="sv-SE" altLang="sv-SE" sz="1800" dirty="0"/>
              <a:t>, </a:t>
            </a:r>
            <a:r>
              <a:rPr lang="sv-SE" altLang="sv-SE" sz="1800" dirty="0" err="1"/>
              <a:t>Angular</a:t>
            </a:r>
            <a:r>
              <a:rPr lang="sv-SE" altLang="sv-SE" sz="1800" dirty="0"/>
              <a:t>, CUDA, …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ABC8EBC-70DA-40FA-AB5E-90CE20CD17E7}"/>
              </a:ext>
            </a:extLst>
          </p:cNvPr>
          <p:cNvCxnSpPr>
            <a:cxnSpLocks/>
          </p:cNvCxnSpPr>
          <p:nvPr/>
        </p:nvCxnSpPr>
        <p:spPr>
          <a:xfrm>
            <a:off x="4636459" y="1501346"/>
            <a:ext cx="0" cy="464775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F0A7FD5D-E7AC-406B-BE81-D89C0FF2CCFC}"/>
              </a:ext>
            </a:extLst>
          </p:cNvPr>
          <p:cNvSpPr/>
          <p:nvPr/>
        </p:nvSpPr>
        <p:spPr>
          <a:xfrm>
            <a:off x="4924485" y="1416305"/>
            <a:ext cx="3833084" cy="3448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009966"/>
              </a:buClr>
              <a:buFont typeface="Wingdings" panose="05000000000000000000" pitchFamily="2" charset="2"/>
              <a:buChar char="§"/>
            </a:pPr>
            <a:r>
              <a:rPr lang="en-US" altLang="sv-SE" dirty="0"/>
              <a:t>Probability &amp; Stochastics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Clr>
                <a:srgbClr val="009966"/>
              </a:buClr>
              <a:buFont typeface="Calibri" panose="020F0502020204030204" pitchFamily="34" charset="0"/>
              <a:buChar char="̶"/>
            </a:pPr>
            <a:r>
              <a:rPr lang="en-US" altLang="sv-SE" sz="1600" dirty="0"/>
              <a:t>Monte Carlo methods</a:t>
            </a:r>
            <a:br>
              <a:rPr lang="en-US" altLang="sv-SE" sz="1600" dirty="0"/>
            </a:br>
            <a:r>
              <a:rPr lang="en-US" altLang="sv-SE" sz="1600" dirty="0"/>
              <a:t>(MCMC, SMC)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Clr>
                <a:srgbClr val="009966"/>
              </a:buClr>
              <a:buFont typeface="Calibri" panose="020F0502020204030204" pitchFamily="34" charset="0"/>
              <a:buChar char="̶"/>
            </a:pPr>
            <a:r>
              <a:rPr lang="en-US" altLang="sv-SE" sz="1600" dirty="0"/>
              <a:t>Probabilistic programming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Clr>
                <a:srgbClr val="009966"/>
              </a:buClr>
              <a:buFont typeface="Calibri" panose="020F0502020204030204" pitchFamily="34" charset="0"/>
              <a:buChar char="̶"/>
            </a:pPr>
            <a:r>
              <a:rPr lang="en-US" altLang="sv-SE" sz="1600" dirty="0"/>
              <a:t>Gaussian processes 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Clr>
                <a:srgbClr val="009966"/>
              </a:buClr>
              <a:buFont typeface="Calibri" panose="020F0502020204030204" pitchFamily="34" charset="0"/>
              <a:buChar char="̶"/>
            </a:pPr>
            <a:r>
              <a:rPr lang="en-US" altLang="sv-SE" sz="1600" dirty="0"/>
              <a:t>Bayesian networks (PGM)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Clr>
                <a:srgbClr val="009966"/>
              </a:buClr>
              <a:buFont typeface="Calibri" panose="020F0502020204030204" pitchFamily="34" charset="0"/>
              <a:buChar char="̶"/>
            </a:pPr>
            <a:r>
              <a:rPr lang="en-US" altLang="sv-SE" sz="1600" dirty="0"/>
              <a:t>Joint Modeling (time-series &amp; time-to-event data)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009966"/>
              </a:buClr>
              <a:buFont typeface="Wingdings" panose="05000000000000000000" pitchFamily="2" charset="2"/>
              <a:buChar char="§"/>
            </a:pPr>
            <a:r>
              <a:rPr lang="en-US" altLang="sv-SE" dirty="0"/>
              <a:t>Optimization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Clr>
                <a:srgbClr val="009966"/>
              </a:buClr>
              <a:buFont typeface="Calibri" panose="020F0502020204030204" pitchFamily="34" charset="0"/>
              <a:buChar char="̶"/>
            </a:pPr>
            <a:r>
              <a:rPr lang="en-US" altLang="sv-SE" sz="1600" dirty="0"/>
              <a:t>Gradient based methods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Clr>
                <a:srgbClr val="009966"/>
              </a:buClr>
              <a:buFont typeface="Calibri" panose="020F0502020204030204" pitchFamily="34" charset="0"/>
              <a:buChar char="̶"/>
            </a:pPr>
            <a:r>
              <a:rPr lang="en-US" altLang="sv-SE" sz="1600" dirty="0"/>
              <a:t>Automatic differentiation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Clr>
                <a:srgbClr val="009966"/>
              </a:buClr>
              <a:buFont typeface="Calibri" panose="020F0502020204030204" pitchFamily="34" charset="0"/>
              <a:buChar char="̶"/>
            </a:pPr>
            <a:r>
              <a:rPr lang="en-US" altLang="sv-SE" sz="1600" dirty="0"/>
              <a:t>Sparse linear algebra, ...</a:t>
            </a:r>
            <a:endParaRPr lang="en-US" altLang="sv-SE" sz="2400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596E3C-64DF-40AD-BA2D-43100925D237}"/>
              </a:ext>
            </a:extLst>
          </p:cNvPr>
          <p:cNvCxnSpPr>
            <a:cxnSpLocks/>
          </p:cNvCxnSpPr>
          <p:nvPr/>
        </p:nvCxnSpPr>
        <p:spPr>
          <a:xfrm>
            <a:off x="8446459" y="1501346"/>
            <a:ext cx="0" cy="464775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7CC670C-7C24-4D89-9EB5-7AC42655E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9909" y="331587"/>
            <a:ext cx="1147453" cy="8301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4CFFBF-6C2A-4682-86F7-0DBFF61AFF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5"/>
          <a:stretch/>
        </p:blipFill>
        <p:spPr>
          <a:xfrm>
            <a:off x="5396962" y="4864427"/>
            <a:ext cx="2140800" cy="14190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DD1BDA2-4399-4283-BE51-BEA1026D58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2530" y="245833"/>
            <a:ext cx="964103" cy="96410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EAAD9C7-6A22-4789-A555-29D38EC54D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340" y="393546"/>
            <a:ext cx="808446" cy="62654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5C4A164-52F9-4B40-86C8-8B505E4720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146" y="507614"/>
            <a:ext cx="931789" cy="49563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39BC2FD-0018-4CD7-875E-69DD6689B6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92381" y="290426"/>
            <a:ext cx="931788" cy="78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85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419777"/>
            <a:ext cx="10515600" cy="964103"/>
          </a:xfrm>
        </p:spPr>
        <p:txBody>
          <a:bodyPr>
            <a:normAutofit/>
          </a:bodyPr>
          <a:lstStyle/>
          <a:p>
            <a:r>
              <a:rPr lang="sv-SE" dirty="0"/>
              <a:t>Bakgrund till projektet</a:t>
            </a:r>
            <a:endParaRPr lang="en-US" spc="300" dirty="0">
              <a:latin typeface="Calibri" panose="020F0502020204030204" pitchFamily="34" charset="0"/>
            </a:endParaRPr>
          </a:p>
        </p:txBody>
      </p:sp>
      <p:pic>
        <p:nvPicPr>
          <p:cNvPr id="7" name="Bildobjekt 4" descr="FCC_logotype_rgb_liggande.png">
            <a:extLst>
              <a:ext uri="{FF2B5EF4-FFF2-40B4-BE49-F238E27FC236}">
                <a16:creationId xmlns:a16="http://schemas.microsoft.com/office/drawing/2014/main" id="{ACA2112E-33DF-4DF4-BEB5-C24EC9F29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238" y="6149102"/>
            <a:ext cx="2847248" cy="513249"/>
          </a:xfrm>
          <a:prstGeom prst="rect">
            <a:avLst/>
          </a:prstGeom>
        </p:spPr>
      </p:pic>
      <p:pic>
        <p:nvPicPr>
          <p:cNvPr id="10" name="Platshållare för innehåll 11">
            <a:extLst>
              <a:ext uri="{FF2B5EF4-FFF2-40B4-BE49-F238E27FC236}">
                <a16:creationId xmlns:a16="http://schemas.microsoft.com/office/drawing/2014/main" id="{95B730D8-5D50-46AF-937B-325A39214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19" y="2004646"/>
            <a:ext cx="5774832" cy="3108823"/>
          </a:xfrm>
          <a:prstGeom prst="rect">
            <a:avLst/>
          </a:prstGeom>
        </p:spPr>
      </p:pic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F6309297-FE52-412B-A441-C697E9138FF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231066" y="598865"/>
            <a:ext cx="4193931" cy="5550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v-SE" dirty="0"/>
              <a:t>Identifiera grundorsaker till kvalitetsavvikelser/-fel i produktion</a:t>
            </a:r>
          </a:p>
          <a:p>
            <a:endParaRPr lang="sv-SE" dirty="0"/>
          </a:p>
          <a:p>
            <a:pPr marL="285750" indent="-285750">
              <a:buFontTx/>
              <a:buChar char="-"/>
            </a:pPr>
            <a:r>
              <a:rPr lang="sv-SE" dirty="0"/>
              <a:t>Utförs normalt av experter på plats</a:t>
            </a:r>
          </a:p>
          <a:p>
            <a:endParaRPr lang="sv-SE" dirty="0"/>
          </a:p>
          <a:p>
            <a:pPr marL="285750" indent="-285750">
              <a:buFontTx/>
              <a:buChar char="-"/>
            </a:pPr>
            <a:r>
              <a:rPr lang="sv-SE" dirty="0"/>
              <a:t>Mer och mer data tillgänglig från tillverkningsprocesser</a:t>
            </a:r>
          </a:p>
          <a:p>
            <a:endParaRPr lang="sv-SE" dirty="0"/>
          </a:p>
          <a:p>
            <a:pPr marL="285750" indent="-285750">
              <a:buFontTx/>
              <a:buChar char="-"/>
            </a:pPr>
            <a:r>
              <a:rPr lang="sv-SE" dirty="0"/>
              <a:t>Maskininlärning:  möjligt att lära kausala förhållanden där man också ta hänsyn till eventuell expertkunskap </a:t>
            </a:r>
          </a:p>
          <a:p>
            <a:pPr marL="285750" indent="-285750">
              <a:buFontTx/>
              <a:buChar char="-"/>
            </a:pPr>
            <a:endParaRPr lang="sv-SE" dirty="0"/>
          </a:p>
          <a:p>
            <a:pPr marL="285750" indent="-285750">
              <a:buFontTx/>
              <a:buChar char="-"/>
            </a:pPr>
            <a:r>
              <a:rPr lang="sv-SE" dirty="0"/>
              <a:t>Datadrivet approach, kan lagra och överföra kunskap och inte enbart beroende av expertkunskap</a:t>
            </a:r>
          </a:p>
        </p:txBody>
      </p:sp>
    </p:spTree>
    <p:extLst>
      <p:ext uri="{BB962C8B-B14F-4D97-AF65-F5344CB8AC3E}">
        <p14:creationId xmlns:p14="http://schemas.microsoft.com/office/powerpoint/2010/main" val="2626504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419777"/>
            <a:ext cx="10515600" cy="964103"/>
          </a:xfrm>
        </p:spPr>
        <p:txBody>
          <a:bodyPr>
            <a:normAutofit/>
          </a:bodyPr>
          <a:lstStyle/>
          <a:p>
            <a:r>
              <a:rPr lang="sv-SE" dirty="0"/>
              <a:t>Lite mer om grundorsaksanalys</a:t>
            </a:r>
            <a:endParaRPr lang="en-US" spc="300" dirty="0">
              <a:latin typeface="Calibri" panose="020F0502020204030204" pitchFamily="34" charset="0"/>
            </a:endParaRPr>
          </a:p>
        </p:txBody>
      </p:sp>
      <p:pic>
        <p:nvPicPr>
          <p:cNvPr id="7" name="Bildobjekt 4" descr="FCC_logotype_rgb_liggande.png">
            <a:extLst>
              <a:ext uri="{FF2B5EF4-FFF2-40B4-BE49-F238E27FC236}">
                <a16:creationId xmlns:a16="http://schemas.microsoft.com/office/drawing/2014/main" id="{ACA2112E-33DF-4DF4-BEB5-C24EC9F29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238" y="6149102"/>
            <a:ext cx="2847248" cy="513249"/>
          </a:xfrm>
          <a:prstGeom prst="rect">
            <a:avLst/>
          </a:prstGeom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32658B2-4294-434B-AE99-D2F7F7B07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Identifiera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den </a:t>
            </a:r>
            <a:r>
              <a:rPr lang="en-U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eller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de </a:t>
            </a:r>
            <a:r>
              <a:rPr lang="en-U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kausala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faktorerna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till </a:t>
            </a:r>
            <a:r>
              <a:rPr lang="en-U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ett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fel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eller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en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kvalitetsavvikelse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 </a:t>
            </a:r>
            <a:r>
              <a:rPr lang="en-U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specifikt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den </a:t>
            </a:r>
            <a:r>
              <a:rPr lang="en-U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mest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primära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orsaken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r>
              <a:rPr lang="sv-SE" dirty="0"/>
              <a:t>Symptom vs grundorsak, frestande att </a:t>
            </a:r>
            <a:r>
              <a:rPr lang="sv-SE" dirty="0" err="1"/>
              <a:t>åtegärda</a:t>
            </a:r>
            <a:r>
              <a:rPr lang="sv-SE" dirty="0"/>
              <a:t> symptomen men det leder oftast bara till en temporär lösning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8673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684</Words>
  <Application>Microsoft Office PowerPoint</Application>
  <PresentationFormat>Bredbild</PresentationFormat>
  <Paragraphs>173</Paragraphs>
  <Slides>18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Helvetica</vt:lpstr>
      <vt:lpstr>Wingdings</vt:lpstr>
      <vt:lpstr>Wingdings 3</vt:lpstr>
      <vt:lpstr>Office-tema</vt:lpstr>
      <vt:lpstr> </vt:lpstr>
      <vt:lpstr>Lite om mig</vt:lpstr>
      <vt:lpstr>Fraunhofer Chalmers Centre (FCC)</vt:lpstr>
      <vt:lpstr>PowerPoint-presentation</vt:lpstr>
      <vt:lpstr>FCC – SYSTEMS AND DATA ANALYSIS</vt:lpstr>
      <vt:lpstr>PowerPoint-presentation</vt:lpstr>
      <vt:lpstr>TOOLS &amp; TECHNOLOGY</vt:lpstr>
      <vt:lpstr>Bakgrund till projektet</vt:lpstr>
      <vt:lpstr>Lite mer om grundorsaksanalys</vt:lpstr>
      <vt:lpstr>Exempel, grundorsaksanalys</vt:lpstr>
      <vt:lpstr>Kort om maskininlärning</vt:lpstr>
      <vt:lpstr>PowerPoint-presentation</vt:lpstr>
      <vt:lpstr>Probabilistiska grafiska modeller</vt:lpstr>
      <vt:lpstr>Probabilistiska grafiska modeller</vt:lpstr>
      <vt:lpstr>Exempel 1</vt:lpstr>
      <vt:lpstr>Exempel 2</vt:lpstr>
      <vt:lpstr>Exempelmodell för tillämpning</vt:lpstr>
      <vt:lpstr>Tillämpning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Anna</dc:creator>
  <cp:lastModifiedBy>Anna</cp:lastModifiedBy>
  <cp:revision>63</cp:revision>
  <dcterms:created xsi:type="dcterms:W3CDTF">2018-10-29T12:08:33Z</dcterms:created>
  <dcterms:modified xsi:type="dcterms:W3CDTF">2018-11-05T09:49:05Z</dcterms:modified>
</cp:coreProperties>
</file>