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8"/>
  </p:notesMasterIdLst>
  <p:sldIdLst>
    <p:sldId id="256" r:id="rId2"/>
    <p:sldId id="266" r:id="rId3"/>
    <p:sldId id="275" r:id="rId4"/>
    <p:sldId id="276" r:id="rId5"/>
    <p:sldId id="277" r:id="rId6"/>
    <p:sldId id="278" r:id="rId7"/>
    <p:sldId id="279" r:id="rId8"/>
    <p:sldId id="284" r:id="rId9"/>
    <p:sldId id="280" r:id="rId10"/>
    <p:sldId id="258" r:id="rId11"/>
    <p:sldId id="281" r:id="rId12"/>
    <p:sldId id="282" r:id="rId13"/>
    <p:sldId id="283" r:id="rId14"/>
    <p:sldId id="285" r:id="rId15"/>
    <p:sldId id="286" r:id="rId16"/>
    <p:sldId id="267" r:id="rId17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784" y="-96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9E247-2121-EE4B-A090-AD6E3515F5FC}" type="datetimeFigureOut">
              <a:rPr lang="en-US" smtClean="0"/>
              <a:t>8/22/14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7C5A-FF55-1245-BA0F-B606F71F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Poisson primary. </a:t>
            </a:r>
            <a:r>
              <a:rPr lang="en-US" dirty="0" err="1" smtClean="0"/>
              <a:t>Distrinction</a:t>
            </a:r>
            <a:r>
              <a:rPr lang="en-US" dirty="0" smtClean="0"/>
              <a:t> clustered </a:t>
            </a:r>
            <a:r>
              <a:rPr lang="en-US" dirty="0" err="1" smtClean="0"/>
              <a:t>vs</a:t>
            </a:r>
            <a:r>
              <a:rPr lang="en-US" dirty="0" smtClean="0"/>
              <a:t> regular</a:t>
            </a:r>
          </a:p>
          <a:p>
            <a:r>
              <a:rPr lang="en-US" dirty="0" smtClean="0"/>
              <a:t>Almost</a:t>
            </a:r>
            <a:r>
              <a:rPr lang="en-US" baseline="0" dirty="0" smtClean="0"/>
              <a:t> always independent clusters (and iid cluster sizes)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4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1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nbr</a:t>
            </a:r>
            <a:r>
              <a:rPr lang="en-US" dirty="0" smtClean="0"/>
              <a:t> by interaction, </a:t>
            </a:r>
            <a:r>
              <a:rPr lang="en-US" dirty="0" err="1" smtClean="0"/>
              <a:t>eg</a:t>
            </a:r>
            <a:r>
              <a:rPr lang="en-US" dirty="0" smtClean="0"/>
              <a:t>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2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pp</a:t>
            </a:r>
            <a:r>
              <a:rPr lang="en-US" dirty="0" smtClean="0"/>
              <a:t> largely based</a:t>
            </a:r>
            <a:r>
              <a:rPr lang="en-US" baseline="0" dirty="0" smtClean="0"/>
              <a:t> on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Cambridge No reliable  picture 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Bayes’ theorem published three years before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0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7C5A-FF55-1245-BA0F-B606F71F6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590800"/>
            <a:ext cx="5829300" cy="1295400"/>
          </a:xfrm>
        </p:spPr>
        <p:txBody>
          <a:bodyPr/>
          <a:lstStyle/>
          <a:p>
            <a:r>
              <a:rPr lang="en-US" dirty="0" smtClean="0"/>
              <a:t>Points from the past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Guttorp</a:t>
            </a:r>
          </a:p>
          <a:p>
            <a:r>
              <a:rPr lang="en-US" sz="2400" dirty="0" err="1" smtClean="0"/>
              <a:t>www.stat.washington.edu</a:t>
            </a:r>
            <a:r>
              <a:rPr lang="en-US" sz="2400" dirty="0" smtClean="0"/>
              <a:t>/peter</a:t>
            </a:r>
          </a:p>
          <a:p>
            <a:r>
              <a:rPr lang="en-US" sz="2400" dirty="0" err="1" smtClean="0"/>
              <a:t>peter@stat.washington.edu</a:t>
            </a:r>
            <a:endParaRPr lang="en-US" sz="2400" dirty="0"/>
          </a:p>
        </p:txBody>
      </p:sp>
      <p:pic>
        <p:nvPicPr>
          <p:cNvPr id="4" name="Picture 6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905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fi2_element_rg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1"/>
            <a:ext cx="44502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(center) process</a:t>
            </a:r>
          </a:p>
          <a:p>
            <a:endParaRPr lang="en-US" dirty="0"/>
          </a:p>
          <a:p>
            <a:r>
              <a:rPr lang="en-US" dirty="0" smtClean="0"/>
              <a:t>Secondary process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9144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576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244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574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66800" y="66294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43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05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66800" y="45720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91000" y="61722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76800" y="50292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676400" y="58674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" y="66294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048000" y="67818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343400" y="70866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57912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81400" y="44196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143000" y="70104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71600" y="5334000"/>
            <a:ext cx="152400" cy="152400"/>
          </a:xfrm>
          <a:prstGeom prst="ellipse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5" name="Straight Connector 24"/>
          <p:cNvCxnSpPr>
            <a:stCxn id="4" idx="0"/>
            <a:endCxn id="11" idx="4"/>
          </p:cNvCxnSpPr>
          <p:nvPr/>
        </p:nvCxnSpPr>
        <p:spPr bwMode="auto">
          <a:xfrm flipV="1">
            <a:off x="1028700" y="4724400"/>
            <a:ext cx="1143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4" idx="6"/>
            <a:endCxn id="23" idx="1"/>
          </p:cNvCxnSpPr>
          <p:nvPr/>
        </p:nvCxnSpPr>
        <p:spPr bwMode="auto">
          <a:xfrm flipV="1">
            <a:off x="1143000" y="5356318"/>
            <a:ext cx="250918" cy="15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4" idx="4"/>
            <a:endCxn id="15" idx="1"/>
          </p:cNvCxnSpPr>
          <p:nvPr/>
        </p:nvCxnSpPr>
        <p:spPr bwMode="auto">
          <a:xfrm>
            <a:off x="1028700" y="5486400"/>
            <a:ext cx="670018" cy="403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995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-Scott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(1939) potato beetle larvae </a:t>
            </a:r>
          </a:p>
          <a:p>
            <a:r>
              <a:rPr lang="en-US" dirty="0" err="1" smtClean="0"/>
              <a:t>Neyman</a:t>
            </a:r>
            <a:r>
              <a:rPr lang="en-US" dirty="0" smtClean="0"/>
              <a:t> &amp; Scott (1952) clusters of galaxies</a:t>
            </a:r>
          </a:p>
          <a:p>
            <a:r>
              <a:rPr lang="en-US" dirty="0" smtClean="0"/>
              <a:t>Not necessarily Poisson cluster centers</a:t>
            </a:r>
          </a:p>
          <a:p>
            <a:r>
              <a:rPr lang="en-US" dirty="0" smtClean="0"/>
              <a:t>iid dispersions</a:t>
            </a:r>
          </a:p>
        </p:txBody>
      </p:sp>
      <p:pic>
        <p:nvPicPr>
          <p:cNvPr id="4" name="Picture 3" descr="ney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38800"/>
            <a:ext cx="1352608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781800"/>
            <a:ext cx="165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Jerzy </a:t>
            </a:r>
            <a:r>
              <a:rPr lang="en-US" sz="1800" dirty="0" err="1" smtClean="0">
                <a:latin typeface="+mn-lt"/>
              </a:rPr>
              <a:t>Neyman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1894-1981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6" descr="220px-Elizabeth_Scot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676900"/>
            <a:ext cx="1426814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6781800"/>
            <a:ext cx="172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Elizabeth Scott</a:t>
            </a:r>
          </a:p>
          <a:p>
            <a:r>
              <a:rPr lang="en-US" sz="1800" dirty="0" smtClean="0">
                <a:latin typeface="+mn-lt"/>
              </a:rPr>
              <a:t>1917-1988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76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Doubly stochastic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Cam (1947) modeling precipitation (</a:t>
            </a:r>
            <a:r>
              <a:rPr lang="en-US" dirty="0" err="1" smtClean="0"/>
              <a:t>Halphen’s</a:t>
            </a:r>
            <a:r>
              <a:rPr lang="en-US" dirty="0" smtClean="0"/>
              <a:t> idea)</a:t>
            </a:r>
          </a:p>
          <a:p>
            <a:endParaRPr lang="en-US" dirty="0" smtClean="0"/>
          </a:p>
          <a:p>
            <a:r>
              <a:rPr lang="en-US" dirty="0" smtClean="0"/>
              <a:t>Shot noise (linear filter of Poisson process)</a:t>
            </a:r>
          </a:p>
          <a:p>
            <a:r>
              <a:rPr lang="en-US" dirty="0" smtClean="0"/>
              <a:t>log Gaussian </a:t>
            </a:r>
          </a:p>
          <a:p>
            <a:r>
              <a:rPr lang="en-US" dirty="0" smtClean="0"/>
              <a:t>Gauss-Poisson</a:t>
            </a:r>
            <a:endParaRPr lang="en-US" dirty="0"/>
          </a:p>
        </p:txBody>
      </p:sp>
      <p:pic>
        <p:nvPicPr>
          <p:cNvPr id="5" name="Picture 4" descr="Le_C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428555" cy="1657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6934200"/>
            <a:ext cx="173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Lucien Le Cam</a:t>
            </a:r>
          </a:p>
          <a:p>
            <a:r>
              <a:rPr lang="en-US" sz="1800" dirty="0" smtClean="0">
                <a:latin typeface="+mn-lt"/>
              </a:rPr>
              <a:t>1924-2000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45017"/>
              </p:ext>
            </p:extLst>
          </p:nvPr>
        </p:nvGraphicFramePr>
        <p:xfrm>
          <a:off x="685800" y="3200400"/>
          <a:ext cx="3429000" cy="44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2717800" imgH="355600" progId="Equation.DSMT4">
                  <p:embed/>
                </p:oleObj>
              </mc:Choice>
              <mc:Fallback>
                <p:oleObj name="Equation" r:id="rId5" imgW="27178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200400"/>
                        <a:ext cx="3429000" cy="44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3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Markovian</a:t>
            </a:r>
            <a:r>
              <a:rPr lang="en-US" dirty="0" smtClean="0"/>
              <a:t>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Lévy</a:t>
            </a:r>
            <a:r>
              <a:rPr lang="en-US" dirty="0" smtClean="0"/>
              <a:t> (1948) Sharp Markov property: events outside and inside a set are independent given the boundary</a:t>
            </a:r>
          </a:p>
          <a:p>
            <a:r>
              <a:rPr lang="en-US" dirty="0" smtClean="0"/>
              <a:t>All spatial processes with the sharp Markov property are doubly stochastic Poisson processes 				(Wang 1981)</a:t>
            </a:r>
            <a:endParaRPr lang="en-US" dirty="0"/>
          </a:p>
        </p:txBody>
      </p:sp>
      <p:pic>
        <p:nvPicPr>
          <p:cNvPr id="4" name="Picture 3" descr="Levy_Pau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10200"/>
            <a:ext cx="1434761" cy="190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705600"/>
            <a:ext cx="128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Paul </a:t>
            </a:r>
            <a:r>
              <a:rPr lang="en-US" sz="1800" dirty="0" err="1" smtClean="0">
                <a:latin typeface="+mn-lt"/>
              </a:rPr>
              <a:t>Lévy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1886-1971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65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Ripley-Kelly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pattern in S, y pattern in S-x</a:t>
            </a:r>
          </a:p>
          <a:p>
            <a:r>
              <a:rPr lang="en-US" dirty="0"/>
              <a:t> </a:t>
            </a:r>
            <a:r>
              <a:rPr lang="en-US" dirty="0" smtClean="0"/>
              <a:t>           depends on y only through	       	    the neighbors of x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By </a:t>
            </a:r>
            <a:r>
              <a:rPr lang="en-US" dirty="0" err="1" smtClean="0"/>
              <a:t>Hammersley</a:t>
            </a:r>
            <a:r>
              <a:rPr lang="en-US" dirty="0" smtClean="0"/>
              <a:t>-Clifford, the density			 where the 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interaction function </a:t>
            </a:r>
            <a:r>
              <a:rPr lang="en-US" dirty="0" err="1" smtClean="0"/>
              <a:t>φ</a:t>
            </a:r>
            <a:r>
              <a:rPr lang="en-US" dirty="0" smtClean="0"/>
              <a:t>(y)=1 unless all points in y are neighbors</a:t>
            </a:r>
            <a:endParaRPr lang="en-US" dirty="0"/>
          </a:p>
        </p:txBody>
      </p:sp>
      <p:pic>
        <p:nvPicPr>
          <p:cNvPr id="4" name="Picture 3" descr="rip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1563858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7086600"/>
            <a:ext cx="142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Brian Ripley</a:t>
            </a:r>
          </a:p>
          <a:p>
            <a:r>
              <a:rPr lang="en-US" sz="1800" dirty="0" smtClean="0">
                <a:latin typeface="+mn-lt"/>
              </a:rPr>
              <a:t>1952-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Frank_Kelly_img_01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969000"/>
            <a:ext cx="1803400" cy="180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7086600"/>
            <a:ext cx="133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Frank Kelly</a:t>
            </a:r>
          </a:p>
          <a:p>
            <a:r>
              <a:rPr lang="en-US" sz="1800" dirty="0" smtClean="0">
                <a:latin typeface="+mn-lt"/>
              </a:rPr>
              <a:t>1950-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784674"/>
              </p:ext>
            </p:extLst>
          </p:nvPr>
        </p:nvGraphicFramePr>
        <p:xfrm>
          <a:off x="533400" y="27432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6" imgW="1092200" imgH="787400" progId="Equation.DSMT4">
                  <p:embed/>
                </p:oleObj>
              </mc:Choice>
              <mc:Fallback>
                <p:oleObj name="Equation" r:id="rId6" imgW="10922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2743200"/>
                        <a:ext cx="1092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45112"/>
              </p:ext>
            </p:extLst>
          </p:nvPr>
        </p:nvGraphicFramePr>
        <p:xfrm>
          <a:off x="1981200" y="4038600"/>
          <a:ext cx="185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8" imgW="1854200" imgH="736600" progId="Equation.DSMT4">
                  <p:embed/>
                </p:oleObj>
              </mc:Choice>
              <mc:Fallback>
                <p:oleObj name="Equation" r:id="rId8" imgW="18542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038600"/>
                        <a:ext cx="1854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37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pattern </a:t>
            </a:r>
            <a:r>
              <a:rPr lang="en-US" dirty="0" err="1" smtClean="0"/>
              <a:t>Eggenberger</a:t>
            </a:r>
            <a:r>
              <a:rPr lang="en-US" dirty="0" smtClean="0"/>
              <a:t>  and </a:t>
            </a:r>
            <a:r>
              <a:rPr lang="en-US" dirty="0" err="1" smtClean="0"/>
              <a:t>Pólya</a:t>
            </a:r>
            <a:r>
              <a:rPr lang="en-US" dirty="0" smtClean="0"/>
              <a:t> </a:t>
            </a:r>
            <a:r>
              <a:rPr lang="en-US" dirty="0"/>
              <a:t>1923</a:t>
            </a:r>
          </a:p>
          <a:p>
            <a:r>
              <a:rPr lang="en-US" dirty="0" smtClean="0"/>
              <a:t>Poisson process Feller, Lundberg 1940</a:t>
            </a:r>
          </a:p>
          <a:p>
            <a:r>
              <a:rPr lang="en-US" dirty="0" smtClean="0"/>
              <a:t>Point process Palm 1943</a:t>
            </a:r>
          </a:p>
          <a:p>
            <a:r>
              <a:rPr lang="en-US" dirty="0" smtClean="0"/>
              <a:t>Doubly stochastic Poisson process Bartlett 1963</a:t>
            </a:r>
          </a:p>
          <a:p>
            <a:r>
              <a:rPr lang="en-US" dirty="0" smtClean="0"/>
              <a:t>Cox process </a:t>
            </a:r>
            <a:r>
              <a:rPr lang="en-US" dirty="0" err="1" smtClean="0"/>
              <a:t>Krickeberg</a:t>
            </a:r>
            <a:r>
              <a:rPr lang="en-US" dirty="0" smtClean="0"/>
              <a:t> 1972</a:t>
            </a:r>
          </a:p>
        </p:txBody>
      </p:sp>
    </p:spTree>
    <p:extLst>
      <p:ext uri="{BB962C8B-B14F-4D97-AF65-F5344CB8AC3E}">
        <p14:creationId xmlns:p14="http://schemas.microsoft.com/office/powerpoint/2010/main" val="44179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last </a:t>
            </a:r>
            <a:r>
              <a:rPr lang="en-US" dirty="0" smtClean="0"/>
              <a:t>decades, </a:t>
            </a:r>
            <a:r>
              <a:rPr lang="en-US" dirty="0"/>
              <a:t>much </a:t>
            </a:r>
            <a:r>
              <a:rPr lang="en-US" dirty="0" smtClean="0"/>
              <a:t>point </a:t>
            </a:r>
            <a:r>
              <a:rPr lang="en-US" dirty="0"/>
              <a:t>process analysis has focused </a:t>
            </a:r>
            <a:r>
              <a:rPr lang="en-US" dirty="0" smtClean="0"/>
              <a:t>on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Markovian</a:t>
            </a:r>
            <a:r>
              <a:rPr lang="en-US" dirty="0" smtClean="0"/>
              <a:t> </a:t>
            </a:r>
            <a:r>
              <a:rPr lang="en-US" dirty="0"/>
              <a:t>point process models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log</a:t>
            </a:r>
            <a:r>
              <a:rPr lang="en-US" dirty="0"/>
              <a:t>-Gaussian doubly stochastic Poisson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Not </a:t>
            </a:r>
            <a:r>
              <a:rPr lang="en-US" dirty="0"/>
              <a:t>directly driven by understanding of the underlying scientific </a:t>
            </a:r>
            <a:r>
              <a:rPr lang="en-US" dirty="0" smtClean="0"/>
              <a:t>phenomenon.</a:t>
            </a:r>
          </a:p>
          <a:p>
            <a:r>
              <a:rPr lang="en-US" dirty="0" smtClean="0"/>
              <a:t>Analysis </a:t>
            </a:r>
            <a:r>
              <a:rPr lang="en-US" dirty="0"/>
              <a:t>of spatial patterns has </a:t>
            </a:r>
            <a:r>
              <a:rPr lang="en-US" dirty="0" smtClean="0"/>
              <a:t>largely been </a:t>
            </a:r>
            <a:r>
              <a:rPr lang="en-US" dirty="0"/>
              <a:t>done using </a:t>
            </a:r>
            <a:r>
              <a:rPr lang="en-US" dirty="0" smtClean="0"/>
              <a:t>isotropic second </a:t>
            </a:r>
            <a:r>
              <a:rPr lang="en-US" dirty="0"/>
              <a:t>order </a:t>
            </a:r>
            <a:r>
              <a:rPr lang="en-US" dirty="0" smtClean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3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762000"/>
            <a:ext cx="5832475" cy="6138863"/>
          </a:xfrm>
        </p:spPr>
        <p:txBody>
          <a:bodyPr/>
          <a:lstStyle/>
          <a:p>
            <a:r>
              <a:rPr lang="en-US" dirty="0" smtClean="0"/>
              <a:t>Joint work with</a:t>
            </a:r>
          </a:p>
          <a:p>
            <a:r>
              <a:rPr lang="en-US" dirty="0" smtClean="0"/>
              <a:t>Thordis Thorarinsdottir, Norwegian Computing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2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use of a </a:t>
            </a:r>
            <a:br>
              <a:rPr lang="en-US" dirty="0" smtClean="0"/>
            </a:br>
            <a:r>
              <a:rPr lang="en-US" dirty="0" smtClean="0"/>
              <a:t>Poisson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Queen’s College Fellows list:</a:t>
            </a:r>
          </a:p>
          <a:p>
            <a:r>
              <a:rPr lang="en-US" dirty="0" smtClean="0"/>
              <a:t>1749</a:t>
            </a:r>
            <a:r>
              <a:rPr lang="en-US" dirty="0"/>
              <a:t>-1764 John Michell, M.A., B.D., F.R.S. </a:t>
            </a:r>
            <a:r>
              <a:rPr lang="en-US" dirty="0" err="1"/>
              <a:t>Taxor</a:t>
            </a:r>
            <a:r>
              <a:rPr lang="en-US" dirty="0"/>
              <a:t>, Professor of Geology. Lecturer in Hebrew, Arithmetic, Geometry, and Greek. </a:t>
            </a:r>
            <a:r>
              <a:rPr lang="en-US" dirty="0" smtClean="0"/>
              <a:t>First </a:t>
            </a:r>
            <a:r>
              <a:rPr lang="en-US" dirty="0"/>
              <a:t>person to describe the Inverse Square Law of magnetic action. First person to describe a black </a:t>
            </a:r>
            <a:r>
              <a:rPr lang="en-US" dirty="0" smtClean="0"/>
              <a:t>hole. </a:t>
            </a:r>
            <a:r>
              <a:rPr lang="en-US" dirty="0"/>
              <a:t>d.1793. </a:t>
            </a:r>
            <a:endParaRPr lang="en-US" dirty="0" smtClean="0"/>
          </a:p>
          <a:p>
            <a:r>
              <a:rPr lang="en-US" dirty="0" smtClean="0"/>
              <a:t>1767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0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Pleiades</a:t>
            </a:r>
            <a:endParaRPr lang="en-US" dirty="0"/>
          </a:p>
        </p:txBody>
      </p:sp>
      <p:pic>
        <p:nvPicPr>
          <p:cNvPr id="4" name="Content Placeholder 3" descr="The Pleiad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10855"/>
          <a:stretch>
            <a:fillRect/>
          </a:stretch>
        </p:blipFill>
        <p:spPr>
          <a:xfrm>
            <a:off x="0" y="1795266"/>
            <a:ext cx="6872744" cy="5486598"/>
          </a:xfrm>
        </p:spPr>
      </p:pic>
      <p:sp>
        <p:nvSpPr>
          <p:cNvPr id="5" name="TextBox 4"/>
          <p:cNvSpPr txBox="1"/>
          <p:nvPr/>
        </p:nvSpPr>
        <p:spPr>
          <a:xfrm>
            <a:off x="3886200" y="3810000"/>
            <a:ext cx="8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Maia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419600"/>
            <a:ext cx="11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Electra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038600"/>
            <a:ext cx="12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+mn-lt"/>
              </a:rPr>
              <a:t>Alcyone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18160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+mn-lt"/>
              </a:rPr>
              <a:t>Merope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8768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Atlas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200400"/>
            <a:ext cx="12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+mn-lt"/>
              </a:rPr>
              <a:t>Taygeta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 bwMode="auto">
          <a:xfrm rot="900000">
            <a:off x="3336126" y="3581400"/>
            <a:ext cx="914400" cy="9144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3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Michell’s</a:t>
            </a:r>
            <a:r>
              <a:rPr lang="en-US" dirty="0" smtClean="0"/>
              <a:t>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2244724"/>
            <a:ext cx="5832475" cy="4918075"/>
          </a:xfrm>
        </p:spPr>
        <p:txBody>
          <a:bodyPr/>
          <a:lstStyle/>
          <a:p>
            <a:r>
              <a:rPr lang="en-US" dirty="0" smtClean="0"/>
              <a:t>If stars are gravitationally attracted, there should be more clusters than predicted by chance.</a:t>
            </a:r>
          </a:p>
          <a:p>
            <a:r>
              <a:rPr lang="en-US" dirty="0" smtClean="0"/>
              <a:t>≈1500 stars equal in brightness to the six Pleiades</a:t>
            </a:r>
          </a:p>
          <a:p>
            <a:r>
              <a:rPr lang="en-US" dirty="0" smtClean="0"/>
              <a:t>The distances of the other Pleiades from </a:t>
            </a:r>
            <a:r>
              <a:rPr lang="en-US" dirty="0"/>
              <a:t>Maia are 11, 19.5</a:t>
            </a:r>
            <a:r>
              <a:rPr lang="en-US" dirty="0" smtClean="0"/>
              <a:t>, 24.5</a:t>
            </a:r>
            <a:r>
              <a:rPr lang="en-US" dirty="0"/>
              <a:t>, 27 and 49 arc </a:t>
            </a:r>
            <a:r>
              <a:rPr lang="en-US" dirty="0" smtClean="0"/>
              <a:t>minutes. </a:t>
            </a:r>
          </a:p>
          <a:p>
            <a:r>
              <a:rPr lang="en-US" dirty="0" smtClean="0"/>
              <a:t>If stars are scattered randomly, what is the probability of having   6 out of 1500 this close?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Michell</a:t>
            </a:r>
            <a:r>
              <a:rPr lang="en-US" dirty="0" smtClean="0"/>
              <a:t> multiplies the probabilities of at least one point within the angles for each of the other stars. </a:t>
            </a:r>
          </a:p>
          <a:p>
            <a:r>
              <a:rPr lang="en-US" dirty="0" smtClean="0"/>
              <a:t>Answer 1/496 000</a:t>
            </a:r>
          </a:p>
          <a:p>
            <a:r>
              <a:rPr lang="en-US" dirty="0" smtClean="0"/>
              <a:t>But these are not disjoint sets. Correct answer 1/14 509 269.</a:t>
            </a:r>
          </a:p>
          <a:p>
            <a:r>
              <a:rPr lang="en-US" dirty="0" smtClean="0"/>
              <a:t>Conclusion regardless: not likely by chance, so gravitation is a possibility.</a:t>
            </a:r>
          </a:p>
          <a:p>
            <a:r>
              <a:rPr lang="en-US" dirty="0" smtClean="0"/>
              <a:t>Simon Newcomb did a similar computation in 1860, </a:t>
            </a:r>
            <a:r>
              <a:rPr lang="en-US" dirty="0" err="1" smtClean="0"/>
              <a:t>Pólya</a:t>
            </a:r>
            <a:r>
              <a:rPr lang="en-US" dirty="0" smtClean="0"/>
              <a:t> in 1919.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832475" cy="1293812"/>
          </a:xfrm>
        </p:spPr>
        <p:txBody>
          <a:bodyPr/>
          <a:lstStyle/>
          <a:p>
            <a:r>
              <a:rPr lang="en-US" dirty="0" smtClean="0"/>
              <a:t>Other Poisson process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5832475" cy="5943600"/>
          </a:xfrm>
        </p:spPr>
        <p:txBody>
          <a:bodyPr/>
          <a:lstStyle/>
          <a:p>
            <a:r>
              <a:rPr lang="en-US" dirty="0" smtClean="0"/>
              <a:t>Kinetic theory of heat: heat arises from molecules colliding</a:t>
            </a:r>
          </a:p>
          <a:p>
            <a:r>
              <a:rPr lang="en-US" dirty="0" smtClean="0"/>
              <a:t>Objection: why don’t gases mix more rapidly?</a:t>
            </a:r>
          </a:p>
          <a:p>
            <a:r>
              <a:rPr lang="en-US" dirty="0" err="1" smtClean="0"/>
              <a:t>Clausius</a:t>
            </a:r>
            <a:r>
              <a:rPr lang="en-US" dirty="0" smtClean="0"/>
              <a:t> (1858) calculates the law of distance between collisions and derives the zero probability of a Poisson process.</a:t>
            </a:r>
          </a:p>
        </p:txBody>
      </p:sp>
      <p:pic>
        <p:nvPicPr>
          <p:cNvPr id="4" name="Picture 3" descr="Rudolf_clausi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13208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7010400"/>
            <a:ext cx="1801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Rudolf </a:t>
            </a:r>
            <a:r>
              <a:rPr lang="en-US" sz="1800" dirty="0" err="1" smtClean="0">
                <a:latin typeface="+mn-lt"/>
              </a:rPr>
              <a:t>Clausius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1822-1888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Pois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58396"/>
            <a:ext cx="1594672" cy="182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858000"/>
            <a:ext cx="185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Siméon</a:t>
            </a:r>
            <a:r>
              <a:rPr lang="en-US" sz="1800" dirty="0" smtClean="0">
                <a:latin typeface="+mn-lt"/>
              </a:rPr>
              <a:t> Poisson</a:t>
            </a:r>
          </a:p>
          <a:p>
            <a:r>
              <a:rPr lang="en-US" sz="1800" dirty="0" smtClean="0">
                <a:latin typeface="+mn-lt"/>
              </a:rPr>
              <a:t>1781-1840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68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381000"/>
            <a:ext cx="5832475" cy="6519863"/>
          </a:xfrm>
        </p:spPr>
        <p:txBody>
          <a:bodyPr/>
          <a:lstStyle/>
          <a:p>
            <a:r>
              <a:rPr lang="en-US" dirty="0"/>
              <a:t>Abbe (1879) and </a:t>
            </a:r>
            <a:r>
              <a:rPr lang="en-US" dirty="0" smtClean="0"/>
              <a:t>Gossett </a:t>
            </a:r>
            <a:r>
              <a:rPr lang="en-US" dirty="0"/>
              <a:t>(1907) compute distribution of cells on a microscope slide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Erlang</a:t>
            </a:r>
            <a:r>
              <a:rPr lang="en-US" dirty="0"/>
              <a:t> (1909) phone calls</a:t>
            </a:r>
          </a:p>
          <a:p>
            <a:r>
              <a:rPr lang="en-US" dirty="0"/>
              <a:t>Bateman (1914) alpha decay</a:t>
            </a:r>
          </a:p>
          <a:p>
            <a:endParaRPr lang="en-US" dirty="0"/>
          </a:p>
        </p:txBody>
      </p:sp>
      <p:pic>
        <p:nvPicPr>
          <p:cNvPr id="4" name="Picture 3" descr="ernst_ab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6" y="1828800"/>
            <a:ext cx="1296674" cy="1292352"/>
          </a:xfrm>
          <a:prstGeom prst="rect">
            <a:avLst/>
          </a:prstGeom>
        </p:spPr>
      </p:pic>
      <p:pic>
        <p:nvPicPr>
          <p:cNvPr id="6" name="Picture 5" descr="William_Sealy_Goss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828800"/>
            <a:ext cx="926319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514600"/>
            <a:ext cx="1314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Ernst Abbe</a:t>
            </a:r>
          </a:p>
          <a:p>
            <a:r>
              <a:rPr lang="en-US" sz="1800" dirty="0" smtClean="0">
                <a:latin typeface="+mn-lt"/>
              </a:rPr>
              <a:t>1840-1905</a:t>
            </a: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514600"/>
            <a:ext cx="178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William Gossett</a:t>
            </a:r>
          </a:p>
          <a:p>
            <a:r>
              <a:rPr lang="en-US" sz="1800" dirty="0" smtClean="0">
                <a:latin typeface="+mn-lt"/>
              </a:rPr>
              <a:t>1876-1937</a:t>
            </a:r>
            <a:endParaRPr lang="en-US" sz="1800" dirty="0">
              <a:latin typeface="+mn-lt"/>
            </a:endParaRPr>
          </a:p>
        </p:txBody>
      </p:sp>
      <p:pic>
        <p:nvPicPr>
          <p:cNvPr id="9" name="Picture 8" descr="Agner_Krarup_Erlan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1105319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5334000"/>
            <a:ext cx="153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Agner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Erlang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1878-1929</a:t>
            </a:r>
            <a:endParaRPr lang="en-US" sz="1800" dirty="0">
              <a:latin typeface="+mn-lt"/>
            </a:endParaRPr>
          </a:p>
        </p:txBody>
      </p:sp>
      <p:pic>
        <p:nvPicPr>
          <p:cNvPr id="11" name="Picture 10" descr="Bateman_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19600"/>
            <a:ext cx="1143000" cy="15656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5410200"/>
            <a:ext cx="173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Harry Bateman</a:t>
            </a:r>
          </a:p>
          <a:p>
            <a:r>
              <a:rPr lang="en-US" sz="1800" dirty="0" smtClean="0">
                <a:latin typeface="+mn-lt"/>
              </a:rPr>
              <a:t>1882-1946</a:t>
            </a:r>
            <a:endParaRPr lang="en-US" sz="1800" dirty="0">
              <a:latin typeface="+mn-lt"/>
            </a:endParaRPr>
          </a:p>
        </p:txBody>
      </p:sp>
      <p:pic>
        <p:nvPicPr>
          <p:cNvPr id="13" name="Picture 12" descr="geiger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4165"/>
            <a:ext cx="3683000" cy="1467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8600" y="6400800"/>
            <a:ext cx="2673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Ernest Rutherford (right)</a:t>
            </a:r>
          </a:p>
          <a:p>
            <a:r>
              <a:rPr lang="en-US" sz="1800" dirty="0" smtClean="0">
                <a:latin typeface="+mn-lt"/>
              </a:rPr>
              <a:t>1871-1937</a:t>
            </a:r>
          </a:p>
          <a:p>
            <a:r>
              <a:rPr lang="en-US" sz="1800" dirty="0" smtClean="0">
                <a:latin typeface="+mn-lt"/>
              </a:rPr>
              <a:t>Hans Geiger (left)</a:t>
            </a:r>
          </a:p>
          <a:p>
            <a:r>
              <a:rPr lang="en-US" sz="1800" dirty="0" smtClean="0">
                <a:latin typeface="+mn-lt"/>
              </a:rPr>
              <a:t>1882-1945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15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derivation of the Poisson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Lundberg (1903) insurance claims</a:t>
            </a:r>
          </a:p>
          <a:p>
            <a:r>
              <a:rPr lang="en-US" dirty="0" smtClean="0"/>
              <a:t>Claim of size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with probability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</a:t>
            </a:r>
            <a:r>
              <a:rPr lang="en-US" dirty="0" err="1" smtClean="0"/>
              <a:t>dt</a:t>
            </a:r>
            <a:r>
              <a:rPr lang="en-US" dirty="0" smtClean="0"/>
              <a:t> in an interval of length 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When all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λ</a:t>
            </a:r>
            <a:r>
              <a:rPr lang="en-US" dirty="0" smtClean="0"/>
              <a:t> the </a:t>
            </a:r>
            <a:r>
              <a:rPr lang="en-US" dirty="0" err="1" smtClean="0"/>
              <a:t>pmf</a:t>
            </a:r>
            <a:r>
              <a:rPr lang="en-US" dirty="0" smtClean="0"/>
              <a:t> p of total claims is the solution to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is the forward equation for the Poisson process. </a:t>
            </a:r>
          </a:p>
          <a:p>
            <a:r>
              <a:rPr lang="en-US" dirty="0" smtClean="0"/>
              <a:t>In the case of general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he gets a compound Poisson process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15262"/>
              </p:ext>
            </p:extLst>
          </p:nvPr>
        </p:nvGraphicFramePr>
        <p:xfrm>
          <a:off x="1001713" y="4648200"/>
          <a:ext cx="4981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4013200" imgH="736600" progId="Equation.DSMT4">
                  <p:embed/>
                </p:oleObj>
              </mc:Choice>
              <mc:Fallback>
                <p:oleObj name="Equation" r:id="rId4" imgW="40132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1713" y="4648200"/>
                        <a:ext cx="49815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08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1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19690</TotalTime>
  <Words>702</Words>
  <Application>Microsoft Macintosh PowerPoint</Application>
  <PresentationFormat>Custom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Presentation1</vt:lpstr>
      <vt:lpstr>Equation</vt:lpstr>
      <vt:lpstr>Points from the past</vt:lpstr>
      <vt:lpstr>PowerPoint Presentation</vt:lpstr>
      <vt:lpstr>The first use of a  Poisson process</vt:lpstr>
      <vt:lpstr>The Pleiades</vt:lpstr>
      <vt:lpstr>Michell’s argument</vt:lpstr>
      <vt:lpstr>Calculations</vt:lpstr>
      <vt:lpstr>Other Poisson process calculations</vt:lpstr>
      <vt:lpstr>PowerPoint Presentation</vt:lpstr>
      <vt:lpstr>The derivation of the Poisson process</vt:lpstr>
      <vt:lpstr>Cluster processes</vt:lpstr>
      <vt:lpstr>Neyman-Scott process</vt:lpstr>
      <vt:lpstr>Doubly stochastic processes</vt:lpstr>
      <vt:lpstr>Markovian processes</vt:lpstr>
      <vt:lpstr>Ripley-Kelly approach</vt:lpstr>
      <vt:lpstr>Terminology history</vt:lpstr>
      <vt:lpstr>Where we are now?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85</cp:revision>
  <cp:lastPrinted>2014-08-22T11:05:03Z</cp:lastPrinted>
  <dcterms:created xsi:type="dcterms:W3CDTF">2010-01-23T17:03:47Z</dcterms:created>
  <dcterms:modified xsi:type="dcterms:W3CDTF">2014-08-25T12:01:06Z</dcterms:modified>
</cp:coreProperties>
</file>