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  <p:sldMasterId id="2147483662" r:id="rId2"/>
    <p:sldMasterId id="2147483690" r:id="rId3"/>
    <p:sldMasterId id="2147483692" r:id="rId4"/>
    <p:sldMasterId id="2147483678" r:id="rId5"/>
    <p:sldMasterId id="2147483682" r:id="rId6"/>
    <p:sldMasterId id="2147483694" r:id="rId7"/>
  </p:sldMasterIdLst>
  <p:notesMasterIdLst>
    <p:notesMasterId r:id="rId29"/>
  </p:notesMasterIdLst>
  <p:handoutMasterIdLst>
    <p:handoutMasterId r:id="rId30"/>
  </p:handoutMasterIdLst>
  <p:sldIdLst>
    <p:sldId id="267" r:id="rId8"/>
    <p:sldId id="298" r:id="rId9"/>
    <p:sldId id="299" r:id="rId10"/>
    <p:sldId id="300" r:id="rId11"/>
    <p:sldId id="313" r:id="rId12"/>
    <p:sldId id="317" r:id="rId13"/>
    <p:sldId id="303" r:id="rId14"/>
    <p:sldId id="273" r:id="rId15"/>
    <p:sldId id="305" r:id="rId16"/>
    <p:sldId id="282" r:id="rId17"/>
    <p:sldId id="283" r:id="rId18"/>
    <p:sldId id="284" r:id="rId19"/>
    <p:sldId id="294" r:id="rId20"/>
    <p:sldId id="285" r:id="rId21"/>
    <p:sldId id="287" r:id="rId22"/>
    <p:sldId id="306" r:id="rId23"/>
    <p:sldId id="307" r:id="rId24"/>
    <p:sldId id="315" r:id="rId25"/>
    <p:sldId id="310" r:id="rId26"/>
    <p:sldId id="316" r:id="rId27"/>
    <p:sldId id="318" r:id="rId2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97"/>
    <p:restoredTop sz="94632"/>
  </p:normalViewPr>
  <p:slideViewPr>
    <p:cSldViewPr snapToGrid="0" snapToObjects="1">
      <p:cViewPr varScale="1">
        <p:scale>
          <a:sx n="171" d="100"/>
          <a:sy n="171" d="100"/>
        </p:scale>
        <p:origin x="88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2" d="100"/>
          <a:sy n="152" d="100"/>
        </p:scale>
        <p:origin x="584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74D9A-6C7D-234D-AE86-E3DE22D241CB}" type="datetimeFigureOut">
              <a:rPr lang="en-GB" smtClean="0"/>
              <a:t>11/05/2022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1ABE9-8BB0-4640-A642-76776F30F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51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4B149-0FB5-1240-8D15-628354CAB5A0}" type="datetimeFigureOut">
              <a:rPr lang="en-GB" smtClean="0"/>
              <a:t>11/05/2022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8C585-97D2-734D-B208-1B7E4E6CC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903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06439" y="1523571"/>
            <a:ext cx="6334835" cy="116416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4000" b="1" cap="all" spc="-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4000" b="1"/>
            </a:lvl2pPr>
            <a:lvl3pPr marL="914400" indent="0">
              <a:buNone/>
              <a:defRPr sz="4000" b="1"/>
            </a:lvl3pPr>
            <a:lvl4pPr marL="1371600" indent="0">
              <a:buNone/>
              <a:defRPr sz="4000" b="1"/>
            </a:lvl4pPr>
            <a:lvl5pPr marL="1828800" indent="0">
              <a:buNone/>
              <a:defRPr sz="4000" b="1"/>
            </a:lvl5pPr>
          </a:lstStyle>
          <a:p>
            <a:pPr lvl="0"/>
            <a:r>
              <a:rPr lang="sv-SE" dirty="0"/>
              <a:t>Skriv din rubrik här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6439" y="2734594"/>
            <a:ext cx="5005388" cy="42919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cap="all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/>
              <a:t>Här kan du skriva underrubrik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418171"/>
            <a:ext cx="9144000" cy="4725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noProof="0" dirty="0"/>
              <a:t>Helsidesbild</a:t>
            </a:r>
          </a:p>
        </p:txBody>
      </p:sp>
    </p:spTree>
    <p:extLst>
      <p:ext uri="{BB962C8B-B14F-4D97-AF65-F5344CB8AC3E}">
        <p14:creationId xmlns:p14="http://schemas.microsoft.com/office/powerpoint/2010/main" val="137581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unktlista en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87546AEB-71F4-CD49-AD98-46653C446DDE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3"/>
            <a:ext cx="8217910" cy="66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890" y="1282390"/>
            <a:ext cx="8217910" cy="3480241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tx1"/>
                </a:solidFill>
              </a:defRPr>
            </a:lvl1pPr>
            <a:lvl2pPr>
              <a:defRPr sz="22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400" baseline="0">
                <a:solidFill>
                  <a:schemeClr val="tx1"/>
                </a:solidFill>
              </a:defRPr>
            </a:lvl5pPr>
            <a:lvl6pPr>
              <a:defRPr sz="1100" baseline="0"/>
            </a:lvl6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974076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utvinj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95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en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87546AEB-71F4-CD49-AD98-46653C446DDE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3"/>
            <a:ext cx="8217910" cy="66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890" y="1282390"/>
            <a:ext cx="8217910" cy="3480241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tx1"/>
                </a:solidFill>
              </a:defRPr>
            </a:lvl1pPr>
            <a:lvl2pPr>
              <a:defRPr sz="22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400" baseline="0">
                <a:solidFill>
                  <a:schemeClr val="tx1"/>
                </a:solidFill>
              </a:defRPr>
            </a:lvl5pPr>
            <a:lvl6pPr>
              <a:defRPr sz="1100" baseline="0"/>
            </a:lvl6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764838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gress &amp; löptext 1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EA62EDE9-BA80-7E48-A3D1-784549844A76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3"/>
            <a:ext cx="8217910" cy="66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890" y="1282390"/>
            <a:ext cx="8217910" cy="34802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aseline="0">
                <a:solidFill>
                  <a:schemeClr val="tx1"/>
                </a:solidFill>
              </a:defRPr>
            </a:lvl1pPr>
            <a:lvl2pPr>
              <a:defRPr sz="22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400" baseline="0">
                <a:solidFill>
                  <a:schemeClr val="tx1"/>
                </a:solidFill>
              </a:defRPr>
            </a:lvl5pPr>
            <a:lvl6pPr>
              <a:defRPr sz="1100" baseline="0"/>
            </a:lvl6pPr>
          </a:lstStyle>
          <a:p>
            <a:pPr lvl="0"/>
            <a:r>
              <a:rPr lang="sv-SE" noProof="0" dirty="0"/>
              <a:t>Ingress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två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3"/>
            <a:ext cx="8217910" cy="66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890" y="1282390"/>
            <a:ext cx="8217910" cy="3480241"/>
          </a:xfrm>
          <a:prstGeom prst="rect">
            <a:avLst/>
          </a:prstGeom>
        </p:spPr>
        <p:txBody>
          <a:bodyPr numCol="2" spcCol="324000"/>
          <a:lstStyle>
            <a:lvl1pPr>
              <a:defRPr sz="2600" baseline="0">
                <a:solidFill>
                  <a:schemeClr val="tx1"/>
                </a:solidFill>
              </a:defRPr>
            </a:lvl1pPr>
            <a:lvl2pPr>
              <a:defRPr sz="22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två kolumner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EE0D9606-9495-7648-92BE-333EE38F59D4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9898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gress och löptext 2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3"/>
            <a:ext cx="8217910" cy="66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890" y="1282390"/>
            <a:ext cx="8217910" cy="3480241"/>
          </a:xfrm>
          <a:prstGeom prst="rect">
            <a:avLst/>
          </a:prstGeom>
        </p:spPr>
        <p:txBody>
          <a:bodyPr numCol="2" spcCol="324000"/>
          <a:lstStyle>
            <a:lvl1pPr marL="0" indent="0">
              <a:buNone/>
              <a:defRPr sz="2600" baseline="0">
                <a:solidFill>
                  <a:schemeClr val="tx1"/>
                </a:solidFill>
              </a:defRPr>
            </a:lvl1pPr>
            <a:lvl2pPr>
              <a:defRPr sz="22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Ingress två kolumner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C344FF8E-9127-5243-A4E4-7569065ADB9F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öp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3"/>
            <a:ext cx="8217910" cy="7520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890" y="1366024"/>
            <a:ext cx="8217910" cy="3093225"/>
          </a:xfrm>
          <a:prstGeom prst="rect">
            <a:avLst/>
          </a:prstGeom>
        </p:spPr>
        <p:txBody>
          <a:bodyPr numCol="2" spcCol="324000">
            <a:normAutofit/>
          </a:bodyPr>
          <a:lstStyle>
            <a:lvl1pPr marL="0" indent="0">
              <a:buFontTx/>
              <a:buNone/>
              <a:defRPr sz="1800" baseline="0">
                <a:solidFill>
                  <a:schemeClr val="tx1"/>
                </a:solidFill>
              </a:defRPr>
            </a:lvl1pPr>
            <a:lvl2pPr>
              <a:defRPr sz="22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Här kan du skriva löptext över två kolumner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10A49EBF-FDC8-5A42-8FEC-9D15BDADFEC1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7406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53200" y="418169"/>
            <a:ext cx="2590800" cy="4512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noProof="0" dirty="0"/>
              <a:t>Bild</a:t>
            </a:r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09C1F241-9579-0B4F-AC66-F48101FB85F9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4"/>
            <a:ext cx="5875349" cy="9137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  <a:endParaRPr lang="en-GB" dirty="0"/>
          </a:p>
        </p:txBody>
      </p:sp>
      <p:sp>
        <p:nvSpPr>
          <p:cNvPr id="1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68890" y="1709378"/>
            <a:ext cx="5875349" cy="3154853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tx1"/>
                </a:solidFill>
              </a:defRPr>
            </a:lvl1pPr>
            <a:lvl2pPr>
              <a:defRPr sz="22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007697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418171"/>
            <a:ext cx="9144000" cy="4725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noProof="0" dirty="0"/>
              <a:t>Helsidesbild</a:t>
            </a:r>
          </a:p>
        </p:txBody>
      </p:sp>
    </p:spTree>
    <p:extLst>
      <p:ext uri="{BB962C8B-B14F-4D97-AF65-F5344CB8AC3E}">
        <p14:creationId xmlns:p14="http://schemas.microsoft.com/office/powerpoint/2010/main" val="122963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418171"/>
            <a:ext cx="9144000" cy="4725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noProof="0" dirty="0"/>
              <a:t>Helsidesbild</a:t>
            </a:r>
          </a:p>
        </p:txBody>
      </p:sp>
    </p:spTree>
    <p:extLst>
      <p:ext uri="{BB962C8B-B14F-4D97-AF65-F5344CB8AC3E}">
        <p14:creationId xmlns:p14="http://schemas.microsoft.com/office/powerpoint/2010/main" val="2722580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06439" y="1523571"/>
            <a:ext cx="6334835" cy="116416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4000" b="1" cap="all" spc="-1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4000" b="1"/>
            </a:lvl2pPr>
            <a:lvl3pPr marL="914400" indent="0">
              <a:buNone/>
              <a:defRPr sz="4000" b="1"/>
            </a:lvl3pPr>
            <a:lvl4pPr marL="1371600" indent="0">
              <a:buNone/>
              <a:defRPr sz="4000" b="1"/>
            </a:lvl4pPr>
            <a:lvl5pPr marL="1828800" indent="0">
              <a:buNone/>
              <a:defRPr sz="4000" b="1"/>
            </a:lvl5pPr>
          </a:lstStyle>
          <a:p>
            <a:pPr lvl="0"/>
            <a:r>
              <a:rPr lang="sv-SE" dirty="0"/>
              <a:t>Skriv din rubrik här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6439" y="2734594"/>
            <a:ext cx="5005388" cy="42919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/>
              <a:t>Här kan du skriva underrubrik</a:t>
            </a:r>
          </a:p>
        </p:txBody>
      </p:sp>
    </p:spTree>
    <p:extLst>
      <p:ext uri="{BB962C8B-B14F-4D97-AF65-F5344CB8AC3E}">
        <p14:creationId xmlns:p14="http://schemas.microsoft.com/office/powerpoint/2010/main" val="3119139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418171"/>
            <a:ext cx="9144000" cy="4725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noProof="0" dirty="0"/>
              <a:t>Helsidesbild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53200" y="418169"/>
            <a:ext cx="2590800" cy="4512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noProof="0" dirty="0"/>
              <a:t>Bild</a:t>
            </a:r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09C1F241-9579-0B4F-AC66-F48101FB85F9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4"/>
            <a:ext cx="5875349" cy="9137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  <a:endParaRPr lang="en-GB" dirty="0"/>
          </a:p>
        </p:txBody>
      </p:sp>
      <p:sp>
        <p:nvSpPr>
          <p:cNvPr id="1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68890" y="1709378"/>
            <a:ext cx="5875349" cy="3154853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tx1"/>
                </a:solidFill>
              </a:defRPr>
            </a:lvl1pPr>
            <a:lvl2pPr>
              <a:defRPr sz="22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646249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 en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87546AEB-71F4-CD49-AD98-46653C446DDE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3"/>
            <a:ext cx="8217910" cy="66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890" y="1282390"/>
            <a:ext cx="8217910" cy="3480241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tx1"/>
                </a:solidFill>
              </a:defRPr>
            </a:lvl1pPr>
            <a:lvl2pPr>
              <a:defRPr sz="22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400" baseline="0">
                <a:solidFill>
                  <a:schemeClr val="tx1"/>
                </a:solidFill>
              </a:defRPr>
            </a:lvl5pPr>
            <a:lvl6pPr>
              <a:defRPr sz="1100" baseline="0"/>
            </a:lvl6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99419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06439" y="1523571"/>
            <a:ext cx="6334835" cy="116416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4000" b="1" cap="all" spc="-1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4000" b="1"/>
            </a:lvl2pPr>
            <a:lvl3pPr marL="914400" indent="0">
              <a:buNone/>
              <a:defRPr sz="4000" b="1"/>
            </a:lvl3pPr>
            <a:lvl4pPr marL="1371600" indent="0">
              <a:buNone/>
              <a:defRPr sz="4000" b="1"/>
            </a:lvl4pPr>
            <a:lvl5pPr marL="1828800" indent="0">
              <a:buNone/>
              <a:defRPr sz="4000" b="1"/>
            </a:lvl5pPr>
          </a:lstStyle>
          <a:p>
            <a:pPr lvl="0"/>
            <a:r>
              <a:rPr lang="sv-SE" dirty="0"/>
              <a:t>Skriv din rubrik här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6439" y="2734594"/>
            <a:ext cx="5005388" cy="42919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/>
              <a:t>Här kan du skriva underrubrik</a:t>
            </a:r>
          </a:p>
        </p:txBody>
      </p:sp>
    </p:spTree>
    <p:extLst>
      <p:ext uri="{BB962C8B-B14F-4D97-AF65-F5344CB8AC3E}">
        <p14:creationId xmlns:p14="http://schemas.microsoft.com/office/powerpoint/2010/main" val="17941721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utvinj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486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vinj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53200" y="418169"/>
            <a:ext cx="2590800" cy="4512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noProof="0" dirty="0"/>
              <a:t>Bild</a:t>
            </a:r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09C1F241-9579-0B4F-AC66-F48101FB85F9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4"/>
            <a:ext cx="5875349" cy="9137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  <a:endParaRPr lang="en-GB" dirty="0"/>
          </a:p>
        </p:txBody>
      </p:sp>
      <p:sp>
        <p:nvSpPr>
          <p:cNvPr id="1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68890" y="1709378"/>
            <a:ext cx="5875349" cy="3154853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tx1"/>
                </a:solidFill>
              </a:defRPr>
            </a:lvl1pPr>
            <a:lvl2pPr>
              <a:defRPr sz="22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51095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418171"/>
            <a:ext cx="9144000" cy="4725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noProof="0" dirty="0"/>
              <a:t>Helsidesbild</a:t>
            </a:r>
          </a:p>
        </p:txBody>
      </p:sp>
    </p:spTree>
    <p:extLst>
      <p:ext uri="{BB962C8B-B14F-4D97-AF65-F5344CB8AC3E}">
        <p14:creationId xmlns:p14="http://schemas.microsoft.com/office/powerpoint/2010/main" val="3312167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 en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87546AEB-71F4-CD49-AD98-46653C446DDE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3"/>
            <a:ext cx="8217910" cy="66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890" y="1282390"/>
            <a:ext cx="8217910" cy="3480241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tx1"/>
                </a:solidFill>
              </a:defRPr>
            </a:lvl1pPr>
            <a:lvl2pPr>
              <a:defRPr sz="22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400" baseline="0">
                <a:solidFill>
                  <a:schemeClr val="tx1"/>
                </a:solidFill>
              </a:defRPr>
            </a:lvl5pPr>
            <a:lvl6pPr>
              <a:defRPr sz="1100" baseline="0"/>
            </a:lvl6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759016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06439" y="1523571"/>
            <a:ext cx="6334835" cy="116416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4000" b="1" cap="all" spc="-1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4000" b="1"/>
            </a:lvl2pPr>
            <a:lvl3pPr marL="914400" indent="0">
              <a:buNone/>
              <a:defRPr sz="4000" b="1"/>
            </a:lvl3pPr>
            <a:lvl4pPr marL="1371600" indent="0">
              <a:buNone/>
              <a:defRPr sz="4000" b="1"/>
            </a:lvl4pPr>
            <a:lvl5pPr marL="1828800" indent="0">
              <a:buNone/>
              <a:defRPr sz="4000" b="1"/>
            </a:lvl5pPr>
          </a:lstStyle>
          <a:p>
            <a:pPr lvl="0"/>
            <a:r>
              <a:rPr lang="sv-SE" dirty="0"/>
              <a:t>Skriv din rubrik här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6439" y="2734594"/>
            <a:ext cx="5005388" cy="42919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/>
              <a:t>Här kan du skriva underrubrik</a:t>
            </a:r>
          </a:p>
        </p:txBody>
      </p:sp>
    </p:spTree>
    <p:extLst>
      <p:ext uri="{BB962C8B-B14F-4D97-AF65-F5344CB8AC3E}">
        <p14:creationId xmlns:p14="http://schemas.microsoft.com/office/powerpoint/2010/main" val="39275616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06439" y="1523571"/>
            <a:ext cx="6334835" cy="116416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4000" b="1" cap="all" spc="-1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4000" b="1"/>
            </a:lvl2pPr>
            <a:lvl3pPr marL="914400" indent="0">
              <a:buNone/>
              <a:defRPr sz="4000" b="1"/>
            </a:lvl3pPr>
            <a:lvl4pPr marL="1371600" indent="0">
              <a:buNone/>
              <a:defRPr sz="4000" b="1"/>
            </a:lvl4pPr>
            <a:lvl5pPr marL="1828800" indent="0">
              <a:buNone/>
              <a:defRPr sz="4000" b="1"/>
            </a:lvl5pPr>
          </a:lstStyle>
          <a:p>
            <a:pPr lvl="0"/>
            <a:r>
              <a:rPr lang="sv-SE" dirty="0"/>
              <a:t>Skriv din rubrik här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6439" y="2734594"/>
            <a:ext cx="5005388" cy="42919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/>
              <a:t>Här kan du skriva underrubrik</a:t>
            </a:r>
          </a:p>
        </p:txBody>
      </p:sp>
    </p:spTree>
    <p:extLst>
      <p:ext uri="{BB962C8B-B14F-4D97-AF65-F5344CB8AC3E}">
        <p14:creationId xmlns:p14="http://schemas.microsoft.com/office/powerpoint/2010/main" val="2536782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gress &amp; löptext 1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EA62EDE9-BA80-7E48-A3D1-784549844A76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3"/>
            <a:ext cx="8217910" cy="66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890" y="1282390"/>
            <a:ext cx="8217910" cy="34802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aseline="0">
                <a:solidFill>
                  <a:schemeClr val="tx1"/>
                </a:solidFill>
              </a:defRPr>
            </a:lvl1pPr>
            <a:lvl2pPr>
              <a:defRPr sz="22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400" baseline="0">
                <a:solidFill>
                  <a:schemeClr val="tx1"/>
                </a:solidFill>
              </a:defRPr>
            </a:lvl5pPr>
            <a:lvl6pPr>
              <a:defRPr sz="1100" baseline="0"/>
            </a:lvl6pPr>
          </a:lstStyle>
          <a:p>
            <a:pPr lvl="0"/>
            <a:r>
              <a:rPr lang="sv-SE" noProof="0" dirty="0"/>
              <a:t>Ingress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976436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06439" y="1523571"/>
            <a:ext cx="6334835" cy="116416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4000" b="1" cap="all" spc="-1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4000" b="1"/>
            </a:lvl2pPr>
            <a:lvl3pPr marL="914400" indent="0">
              <a:buNone/>
              <a:defRPr sz="4000" b="1"/>
            </a:lvl3pPr>
            <a:lvl4pPr marL="1371600" indent="0">
              <a:buNone/>
              <a:defRPr sz="4000" b="1"/>
            </a:lvl4pPr>
            <a:lvl5pPr marL="1828800" indent="0">
              <a:buNone/>
              <a:defRPr sz="4000" b="1"/>
            </a:lvl5pPr>
          </a:lstStyle>
          <a:p>
            <a:pPr lvl="0"/>
            <a:r>
              <a:rPr lang="sv-SE" dirty="0"/>
              <a:t>Skriv din rubrik här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6439" y="2734594"/>
            <a:ext cx="5005388" cy="42919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/>
              <a:t>Här kan du skriva underrubrik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53200" y="418169"/>
            <a:ext cx="2590800" cy="4512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noProof="0" dirty="0"/>
              <a:t>Bild</a:t>
            </a:r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09C1F241-9579-0B4F-AC66-F48101FB85F9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4"/>
            <a:ext cx="5875349" cy="9137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  <a:endParaRPr lang="en-GB" dirty="0"/>
          </a:p>
        </p:txBody>
      </p:sp>
      <p:sp>
        <p:nvSpPr>
          <p:cNvPr id="1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68890" y="1709378"/>
            <a:ext cx="5875349" cy="3154853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tx1"/>
                </a:solidFill>
              </a:defRPr>
            </a:lvl1pPr>
            <a:lvl2pPr>
              <a:defRPr sz="22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84024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418171"/>
            <a:ext cx="9144000" cy="4725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noProof="0" dirty="0"/>
              <a:t>Helsidesbild</a:t>
            </a:r>
          </a:p>
        </p:txBody>
      </p:sp>
    </p:spTree>
    <p:extLst>
      <p:ext uri="{BB962C8B-B14F-4D97-AF65-F5344CB8AC3E}">
        <p14:creationId xmlns:p14="http://schemas.microsoft.com/office/powerpoint/2010/main" val="4775667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 en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87546AEB-71F4-CD49-AD98-46653C446DDE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3"/>
            <a:ext cx="8217910" cy="66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890" y="1282390"/>
            <a:ext cx="8217910" cy="3480241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tx1"/>
                </a:solidFill>
              </a:defRPr>
            </a:lvl1pPr>
            <a:lvl2pPr>
              <a:defRPr sz="22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400" baseline="0">
                <a:solidFill>
                  <a:schemeClr val="tx1"/>
                </a:solidFill>
              </a:defRPr>
            </a:lvl5pPr>
            <a:lvl6pPr>
              <a:defRPr sz="1100" baseline="0"/>
            </a:lvl6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448437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utvinj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800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en kolumn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A973BA84-5EA3-BF43-8DBB-515E35D13A37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3"/>
            <a:ext cx="8217910" cy="66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890" y="1282390"/>
            <a:ext cx="8217910" cy="3480241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bg1"/>
                </a:solidFill>
              </a:defRPr>
            </a:lvl1pPr>
            <a:lvl2pPr>
              <a:defRPr sz="2200" baseline="0">
                <a:solidFill>
                  <a:schemeClr val="bg1"/>
                </a:solidFill>
              </a:defRPr>
            </a:lvl2pPr>
            <a:lvl3pPr>
              <a:defRPr sz="1800" baseline="0">
                <a:solidFill>
                  <a:schemeClr val="bg1"/>
                </a:solidFill>
              </a:defRPr>
            </a:lvl3pPr>
            <a:lvl4pPr>
              <a:defRPr sz="1600" baseline="0">
                <a:solidFill>
                  <a:schemeClr val="bg1"/>
                </a:solidFill>
              </a:defRPr>
            </a:lvl4pPr>
            <a:lvl5pPr>
              <a:defRPr sz="1400" baseline="0">
                <a:solidFill>
                  <a:schemeClr val="bg1"/>
                </a:solidFill>
              </a:defRPr>
            </a:lvl5pPr>
            <a:lvl6pPr>
              <a:defRPr sz="1100" baseline="0">
                <a:solidFill>
                  <a:schemeClr val="bg1"/>
                </a:solidFill>
              </a:defRPr>
            </a:lvl6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492698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gress &amp; löptext en kolumn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311D319C-0663-D742-B78B-DA8E40E27D15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3"/>
            <a:ext cx="8217910" cy="6650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890" y="1282390"/>
            <a:ext cx="8217910" cy="34802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aseline="0">
                <a:solidFill>
                  <a:schemeClr val="bg1"/>
                </a:solidFill>
              </a:defRPr>
            </a:lvl1pPr>
            <a:lvl2pPr>
              <a:defRPr sz="2200" baseline="0">
                <a:solidFill>
                  <a:schemeClr val="bg1"/>
                </a:solidFill>
              </a:defRPr>
            </a:lvl2pPr>
            <a:lvl3pPr>
              <a:defRPr sz="1800" baseline="0">
                <a:solidFill>
                  <a:schemeClr val="bg1"/>
                </a:solidFill>
              </a:defRPr>
            </a:lvl3pPr>
            <a:lvl4pPr>
              <a:defRPr sz="1600" baseline="0">
                <a:solidFill>
                  <a:schemeClr val="bg1"/>
                </a:solidFill>
              </a:defRPr>
            </a:lvl4pPr>
            <a:lvl5pPr>
              <a:defRPr sz="1400" baseline="0">
                <a:solidFill>
                  <a:schemeClr val="bg1"/>
                </a:solidFill>
              </a:defRPr>
            </a:lvl5pPr>
            <a:lvl6pPr>
              <a:defRPr sz="1100" baseline="0">
                <a:solidFill>
                  <a:schemeClr val="bg1"/>
                </a:solidFill>
              </a:defRPr>
            </a:lvl6pPr>
          </a:lstStyle>
          <a:p>
            <a:pPr lvl="0"/>
            <a:r>
              <a:rPr lang="sv-SE" noProof="0" dirty="0"/>
              <a:t>Ingress och löptext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492698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2 kolumner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3"/>
            <a:ext cx="8217910" cy="6650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890" y="1282390"/>
            <a:ext cx="8217910" cy="3480241"/>
          </a:xfrm>
          <a:prstGeom prst="rect">
            <a:avLst/>
          </a:prstGeom>
        </p:spPr>
        <p:txBody>
          <a:bodyPr numCol="2" spcCol="324000"/>
          <a:lstStyle>
            <a:lvl1pPr>
              <a:defRPr sz="2600" baseline="0">
                <a:solidFill>
                  <a:schemeClr val="bg1"/>
                </a:solidFill>
              </a:defRPr>
            </a:lvl1pPr>
            <a:lvl2pPr>
              <a:defRPr sz="2200" baseline="0">
                <a:solidFill>
                  <a:schemeClr val="bg1"/>
                </a:solidFill>
              </a:defRPr>
            </a:lvl2pPr>
            <a:lvl3pPr>
              <a:defRPr sz="1800" baseline="0">
                <a:solidFill>
                  <a:schemeClr val="bg1"/>
                </a:solidFill>
              </a:defRPr>
            </a:lvl3pPr>
            <a:lvl4pPr>
              <a:defRPr sz="1600" baseline="0">
                <a:solidFill>
                  <a:schemeClr val="bg1"/>
                </a:solidFill>
              </a:defRPr>
            </a:lvl4pPr>
            <a:lvl5pPr>
              <a:defRPr sz="1400" baseline="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sv-SE" noProof="0" dirty="0"/>
              <a:t>Punktlista två kolumner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2FEB958C-9286-EE4D-B64F-62E480795CEF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492698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53200" y="418169"/>
            <a:ext cx="2590800" cy="4512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noProof="0" dirty="0"/>
              <a:t>Bild</a:t>
            </a:r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09C1F241-9579-0B4F-AC66-F48101FB85F9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4"/>
            <a:ext cx="5875349" cy="9137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  <a:endParaRPr lang="en-GB" dirty="0"/>
          </a:p>
        </p:txBody>
      </p:sp>
      <p:sp>
        <p:nvSpPr>
          <p:cNvPr id="1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68890" y="1709378"/>
            <a:ext cx="5875349" cy="3154853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tx1"/>
                </a:solidFill>
              </a:defRPr>
            </a:lvl1pPr>
            <a:lvl2pPr>
              <a:defRPr sz="22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40994492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gress och löptext 2 kolumner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3"/>
            <a:ext cx="8217910" cy="6595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890" y="1276816"/>
            <a:ext cx="8217910" cy="3485816"/>
          </a:xfrm>
          <a:prstGeom prst="rect">
            <a:avLst/>
          </a:prstGeom>
        </p:spPr>
        <p:txBody>
          <a:bodyPr numCol="2" spcCol="324000"/>
          <a:lstStyle>
            <a:lvl1pPr marL="0" indent="0">
              <a:buNone/>
              <a:defRPr sz="2600" baseline="0">
                <a:solidFill>
                  <a:schemeClr val="bg1"/>
                </a:solidFill>
              </a:defRPr>
            </a:lvl1pPr>
            <a:lvl2pPr>
              <a:defRPr sz="2200" baseline="0">
                <a:solidFill>
                  <a:schemeClr val="bg1"/>
                </a:solidFill>
              </a:defRPr>
            </a:lvl2pPr>
            <a:lvl3pPr>
              <a:defRPr sz="1800" baseline="0">
                <a:solidFill>
                  <a:schemeClr val="bg1"/>
                </a:solidFill>
              </a:defRPr>
            </a:lvl3pPr>
            <a:lvl4pPr>
              <a:defRPr sz="1600" baseline="0">
                <a:solidFill>
                  <a:schemeClr val="bg1"/>
                </a:solidFill>
              </a:defRPr>
            </a:lvl4pPr>
            <a:lvl5pPr>
              <a:defRPr sz="1400" baseline="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sv-SE" noProof="0" dirty="0"/>
              <a:t>Ingress och löptext två kolumner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1C492C99-B6B5-8B4D-A81F-C5C2E1B10CC7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492698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öptex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3"/>
            <a:ext cx="8217910" cy="7264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890" y="1343722"/>
            <a:ext cx="8217910" cy="3418909"/>
          </a:xfrm>
          <a:prstGeom prst="rect">
            <a:avLst/>
          </a:prstGeom>
        </p:spPr>
        <p:txBody>
          <a:bodyPr numCol="2" spcCol="324000"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</a:defRPr>
            </a:lvl1pPr>
            <a:lvl2pPr>
              <a:defRPr sz="22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Här kan du skriva löptext över två kolumner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14137CE5-D80B-4347-AFAB-893A19C0AE83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492698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med bild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C134BBD4-0988-134F-A638-B2FD973E0555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3"/>
            <a:ext cx="5875349" cy="9937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  <a:endParaRPr lang="en-GB" dirty="0"/>
          </a:p>
        </p:txBody>
      </p:sp>
      <p:sp>
        <p:nvSpPr>
          <p:cNvPr id="1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68890" y="1709378"/>
            <a:ext cx="5875349" cy="3154853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bg1"/>
                </a:solidFill>
              </a:defRPr>
            </a:lvl1pPr>
            <a:lvl2pPr>
              <a:defRPr sz="2200" baseline="0">
                <a:solidFill>
                  <a:schemeClr val="bg1"/>
                </a:solidFill>
              </a:defRPr>
            </a:lvl2pPr>
            <a:lvl3pPr>
              <a:defRPr sz="1800" baseline="0">
                <a:solidFill>
                  <a:schemeClr val="bg1"/>
                </a:solidFill>
              </a:defRPr>
            </a:lvl3pPr>
            <a:lvl4pPr>
              <a:defRPr sz="1600" baseline="0">
                <a:solidFill>
                  <a:schemeClr val="bg1"/>
                </a:solidFill>
              </a:defRPr>
            </a:lvl4pPr>
            <a:lvl5pPr>
              <a:defRPr sz="1400" baseline="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sv-SE" noProof="0" dirty="0"/>
              <a:t>Punktlista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53200" y="418169"/>
            <a:ext cx="2590800" cy="4512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noProof="0" dirty="0"/>
              <a:t>Bild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492698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06439" y="1523571"/>
            <a:ext cx="6334835" cy="116416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4000" b="1" cap="all" spc="-1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4000" b="1"/>
            </a:lvl2pPr>
            <a:lvl3pPr marL="914400" indent="0">
              <a:buNone/>
              <a:defRPr sz="4000" b="1"/>
            </a:lvl3pPr>
            <a:lvl4pPr marL="1371600" indent="0">
              <a:buNone/>
              <a:defRPr sz="4000" b="1"/>
            </a:lvl4pPr>
            <a:lvl5pPr marL="1828800" indent="0">
              <a:buNone/>
              <a:defRPr sz="4000" b="1"/>
            </a:lvl5pPr>
          </a:lstStyle>
          <a:p>
            <a:pPr lvl="0"/>
            <a:r>
              <a:rPr lang="sv-SE" dirty="0"/>
              <a:t>Skriv din rubrik här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6439" y="2734594"/>
            <a:ext cx="5005388" cy="42919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/>
              <a:t>Här kan du skriva underrubrik</a:t>
            </a:r>
          </a:p>
        </p:txBody>
      </p:sp>
    </p:spTree>
    <p:extLst>
      <p:ext uri="{BB962C8B-B14F-4D97-AF65-F5344CB8AC3E}">
        <p14:creationId xmlns:p14="http://schemas.microsoft.com/office/powerpoint/2010/main" val="27841154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53200" y="418169"/>
            <a:ext cx="2590800" cy="4512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noProof="0" dirty="0"/>
              <a:t>Bild</a:t>
            </a:r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09C1F241-9579-0B4F-AC66-F48101FB85F9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4"/>
            <a:ext cx="5875349" cy="9137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  <a:endParaRPr lang="en-GB" dirty="0"/>
          </a:p>
        </p:txBody>
      </p:sp>
      <p:sp>
        <p:nvSpPr>
          <p:cNvPr id="1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68890" y="1709378"/>
            <a:ext cx="5875349" cy="3154853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tx1"/>
                </a:solidFill>
              </a:defRPr>
            </a:lvl1pPr>
            <a:lvl2pPr>
              <a:defRPr sz="22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6711078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418171"/>
            <a:ext cx="9144000" cy="4725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noProof="0" dirty="0"/>
              <a:t>Helsidesbild</a:t>
            </a:r>
          </a:p>
        </p:txBody>
      </p:sp>
    </p:spTree>
    <p:extLst>
      <p:ext uri="{BB962C8B-B14F-4D97-AF65-F5344CB8AC3E}">
        <p14:creationId xmlns:p14="http://schemas.microsoft.com/office/powerpoint/2010/main" val="27583916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 en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87546AEB-71F4-CD49-AD98-46653C446DDE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3"/>
            <a:ext cx="8217910" cy="66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890" y="1282390"/>
            <a:ext cx="8217910" cy="3480241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tx1"/>
                </a:solidFill>
              </a:defRPr>
            </a:lvl1pPr>
            <a:lvl2pPr>
              <a:defRPr sz="22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400" baseline="0">
                <a:solidFill>
                  <a:schemeClr val="tx1"/>
                </a:solidFill>
              </a:defRPr>
            </a:lvl5pPr>
            <a:lvl6pPr>
              <a:defRPr sz="1100" baseline="0"/>
            </a:lvl6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6547497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utvinj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7225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vinjet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06439" y="1523571"/>
            <a:ext cx="6334835" cy="116416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4000" b="1" cap="all" spc="-1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4000" b="1"/>
            </a:lvl2pPr>
            <a:lvl3pPr marL="914400" indent="0">
              <a:buNone/>
              <a:defRPr sz="4000" b="1"/>
            </a:lvl3pPr>
            <a:lvl4pPr marL="1371600" indent="0">
              <a:buNone/>
              <a:defRPr sz="4000" b="1"/>
            </a:lvl4pPr>
            <a:lvl5pPr marL="1828800" indent="0">
              <a:buNone/>
              <a:defRPr sz="4000" b="1"/>
            </a:lvl5pPr>
          </a:lstStyle>
          <a:p>
            <a:pPr lvl="0"/>
            <a:r>
              <a:rPr lang="sv-SE" dirty="0"/>
              <a:t>Skriv din rubrik här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6439" y="2734594"/>
            <a:ext cx="5005388" cy="42919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/>
              <a:t>Här kan du skriva underrubrik</a:t>
            </a:r>
          </a:p>
        </p:txBody>
      </p:sp>
    </p:spTree>
    <p:extLst>
      <p:ext uri="{BB962C8B-B14F-4D97-AF65-F5344CB8AC3E}">
        <p14:creationId xmlns:p14="http://schemas.microsoft.com/office/powerpoint/2010/main" val="3341503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 en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87546AEB-71F4-CD49-AD98-46653C446DDE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3"/>
            <a:ext cx="8217910" cy="66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890" y="1282390"/>
            <a:ext cx="8217910" cy="3480241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tx1"/>
                </a:solidFill>
              </a:defRPr>
            </a:lvl1pPr>
            <a:lvl2pPr>
              <a:defRPr sz="22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400" baseline="0">
                <a:solidFill>
                  <a:schemeClr val="tx1"/>
                </a:solidFill>
              </a:defRPr>
            </a:lvl5pPr>
            <a:lvl6pPr>
              <a:defRPr sz="1100" baseline="0"/>
            </a:lvl6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9805674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53200" y="418169"/>
            <a:ext cx="2590800" cy="4512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noProof="0" dirty="0"/>
              <a:t>Bild</a:t>
            </a:r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09C1F241-9579-0B4F-AC66-F48101FB85F9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4"/>
            <a:ext cx="5875349" cy="9137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  <a:endParaRPr lang="en-GB" dirty="0"/>
          </a:p>
        </p:txBody>
      </p:sp>
      <p:sp>
        <p:nvSpPr>
          <p:cNvPr id="1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68890" y="1709378"/>
            <a:ext cx="5875349" cy="3154853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tx1"/>
                </a:solidFill>
              </a:defRPr>
            </a:lvl1pPr>
            <a:lvl2pPr>
              <a:defRPr sz="22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9137212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418171"/>
            <a:ext cx="9144000" cy="4725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noProof="0" dirty="0"/>
              <a:t>Helsidesbild</a:t>
            </a:r>
          </a:p>
        </p:txBody>
      </p:sp>
    </p:spTree>
    <p:extLst>
      <p:ext uri="{BB962C8B-B14F-4D97-AF65-F5344CB8AC3E}">
        <p14:creationId xmlns:p14="http://schemas.microsoft.com/office/powerpoint/2010/main" val="19943911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 en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87546AEB-71F4-CD49-AD98-46653C446DDE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3"/>
            <a:ext cx="8217910" cy="66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890" y="1282390"/>
            <a:ext cx="8217910" cy="3480241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tx1"/>
                </a:solidFill>
              </a:defRPr>
            </a:lvl1pPr>
            <a:lvl2pPr>
              <a:defRPr sz="22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400" baseline="0">
                <a:solidFill>
                  <a:schemeClr val="tx1"/>
                </a:solidFill>
              </a:defRPr>
            </a:lvl5pPr>
            <a:lvl6pPr>
              <a:defRPr sz="1100" baseline="0"/>
            </a:lvl6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9873667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utvinj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53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utvinj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36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418171"/>
            <a:ext cx="9144000" cy="4725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noProof="0" dirty="0"/>
              <a:t>Helsidesbild</a:t>
            </a:r>
          </a:p>
        </p:txBody>
      </p:sp>
    </p:spTree>
    <p:extLst>
      <p:ext uri="{BB962C8B-B14F-4D97-AF65-F5344CB8AC3E}">
        <p14:creationId xmlns:p14="http://schemas.microsoft.com/office/powerpoint/2010/main" val="1536507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06439" y="1523571"/>
            <a:ext cx="6334835" cy="116416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4000" b="1" cap="all" spc="-1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4000" b="1"/>
            </a:lvl2pPr>
            <a:lvl3pPr marL="914400" indent="0">
              <a:buNone/>
              <a:defRPr sz="4000" b="1"/>
            </a:lvl3pPr>
            <a:lvl4pPr marL="1371600" indent="0">
              <a:buNone/>
              <a:defRPr sz="4000" b="1"/>
            </a:lvl4pPr>
            <a:lvl5pPr marL="1828800" indent="0">
              <a:buNone/>
              <a:defRPr sz="4000" b="1"/>
            </a:lvl5pPr>
          </a:lstStyle>
          <a:p>
            <a:pPr lvl="0"/>
            <a:r>
              <a:rPr lang="sv-SE" dirty="0"/>
              <a:t>Skriv din rubrik här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6439" y="2734594"/>
            <a:ext cx="5005388" cy="42919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/>
              <a:t>Här kan du skriva underrubrik</a:t>
            </a:r>
          </a:p>
        </p:txBody>
      </p:sp>
    </p:spTree>
    <p:extLst>
      <p:ext uri="{BB962C8B-B14F-4D97-AF65-F5344CB8AC3E}">
        <p14:creationId xmlns:p14="http://schemas.microsoft.com/office/powerpoint/2010/main" val="217813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unktlista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53200" y="418169"/>
            <a:ext cx="2590800" cy="4512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noProof="0" dirty="0"/>
              <a:t>Bild</a:t>
            </a:r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0" y="4930275"/>
            <a:ext cx="9144000" cy="21322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68890" y="4935625"/>
            <a:ext cx="2133600" cy="20787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</a:defRPr>
            </a:lvl1pPr>
          </a:lstStyle>
          <a:p>
            <a:fld id="{09C1F241-9579-0B4F-AC66-F48101FB85F9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35625"/>
            <a:ext cx="2895600" cy="207875"/>
          </a:xfrm>
          <a:prstGeom prst="rect">
            <a:avLst/>
          </a:prstGeom>
        </p:spPr>
        <p:txBody>
          <a:bodyPr/>
          <a:lstStyle>
            <a:lvl1pPr algn="ctr">
              <a:defRPr sz="600" baseline="0">
                <a:solidFill>
                  <a:srgbClr val="FFFFFF"/>
                </a:solidFill>
              </a:defRPr>
            </a:lvl1pPr>
          </a:lstStyle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35625"/>
            <a:ext cx="2133600" cy="207875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344E8EA3-C3DD-5544-8A1C-EA00A1673D3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68890" y="614004"/>
            <a:ext cx="5875349" cy="9137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900"/>
              </a:lnSpc>
              <a:defRPr sz="3600" b="1" kern="900" cap="all" spc="-150" baseline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Här lägger du in din rubrik</a:t>
            </a:r>
            <a:endParaRPr lang="en-GB" dirty="0"/>
          </a:p>
        </p:txBody>
      </p:sp>
      <p:sp>
        <p:nvSpPr>
          <p:cNvPr id="1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68890" y="1709378"/>
            <a:ext cx="5875349" cy="3154853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tx1"/>
                </a:solidFill>
              </a:defRPr>
            </a:lvl1pPr>
            <a:lvl2pPr>
              <a:defRPr sz="22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  <a:p>
            <a:pPr lvl="5"/>
            <a:r>
              <a:rPr lang="sv-SE" sz="1000" baseline="0" noProof="0" dirty="0"/>
              <a:t>Sjätte nivån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618087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5.sv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8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11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A2258094-F6DD-4246-B05C-E182B9F05C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29497" b="27278"/>
          <a:stretch/>
        </p:blipFill>
        <p:spPr>
          <a:xfrm>
            <a:off x="386166" y="486032"/>
            <a:ext cx="2918848" cy="399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E368F9-81CE-DB4D-ACF1-1D25BB4A186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7573" y="0"/>
            <a:ext cx="90464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5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35" r:id="rId2"/>
    <p:sldLayoutId id="2147483773" r:id="rId3"/>
    <p:sldLayoutId id="2147483774" r:id="rId4"/>
    <p:sldLayoutId id="2147483775" r:id="rId5"/>
    <p:sldLayoutId id="2147483776" r:id="rId6"/>
    <p:sldLayoutId id="2147483770" r:id="rId7"/>
    <p:sldLayoutId id="2147483879" r:id="rId8"/>
    <p:sldLayoutId id="2147483880" r:id="rId9"/>
    <p:sldLayoutId id="2147483881" r:id="rId10"/>
    <p:sldLayoutId id="2147483882" r:id="rId11"/>
    <p:sldLayoutId id="2147483883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420170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54651AA-E01D-4D4D-9521-FE60CEC4A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1972" b="20355"/>
          <a:stretch/>
        </p:blipFill>
        <p:spPr>
          <a:xfrm>
            <a:off x="488197" y="74141"/>
            <a:ext cx="1511084" cy="2759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B887A6-EF2C-854E-A95A-60DB651017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3971"/>
          <a:stretch/>
        </p:blipFill>
        <p:spPr>
          <a:xfrm>
            <a:off x="4935070" y="0"/>
            <a:ext cx="4208929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0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80" r:id="rId2"/>
    <p:sldLayoutId id="2147483664" r:id="rId3"/>
    <p:sldLayoutId id="2147483681" r:id="rId4"/>
    <p:sldLayoutId id="2147483665" r:id="rId5"/>
    <p:sldLayoutId id="2147483671" r:id="rId6"/>
    <p:sldLayoutId id="2147483736" r:id="rId7"/>
    <p:sldLayoutId id="2147483777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420170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1C833AC-ACD3-8343-9C9E-4624D26492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8197" y="-31000"/>
            <a:ext cx="1511084" cy="478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E0A2CE-0E30-794F-9A17-75E5E535D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53971"/>
          <a:stretch/>
        </p:blipFill>
        <p:spPr>
          <a:xfrm>
            <a:off x="4935070" y="0"/>
            <a:ext cx="4208929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9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37" r:id="rId2"/>
    <p:sldLayoutId id="2147483738" r:id="rId3"/>
    <p:sldLayoutId id="2147483779" r:id="rId4"/>
    <p:sldLayoutId id="2147483780" r:id="rId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56126" y="1034275"/>
            <a:ext cx="2730367" cy="302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0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39" r:id="rId2"/>
    <p:sldLayoutId id="2147483740" r:id="rId3"/>
    <p:sldLayoutId id="2147483741" r:id="rId4"/>
    <p:sldLayoutId id="2147483781" r:id="rId5"/>
    <p:sldLayoutId id="2147483884" r:id="rId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0" y="1"/>
            <a:ext cx="9144000" cy="5143499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5512529-3515-DE43-AB2C-A0D51B3E69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26732" b="27754"/>
          <a:stretch/>
        </p:blipFill>
        <p:spPr>
          <a:xfrm>
            <a:off x="374542" y="461319"/>
            <a:ext cx="2914973" cy="420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BB9588-FED9-7B4F-A814-25DEBEB9E0A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7573" y="0"/>
            <a:ext cx="90464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7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42" r:id="rId2"/>
    <p:sldLayoutId id="2147483743" r:id="rId3"/>
    <p:sldLayoutId id="2147483744" r:id="rId4"/>
    <p:sldLayoutId id="2147483745" r:id="rId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420170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420170"/>
            <a:ext cx="9144000" cy="47233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68A106C-625D-664B-AA9F-4C7AB749A8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26278" b="24649"/>
          <a:stretch/>
        </p:blipFill>
        <p:spPr>
          <a:xfrm>
            <a:off x="488197" y="94735"/>
            <a:ext cx="1511084" cy="234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16808C-D261-E643-9010-16F1F96F9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53971"/>
          <a:stretch/>
        </p:blipFill>
        <p:spPr>
          <a:xfrm>
            <a:off x="4935070" y="0"/>
            <a:ext cx="4208929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6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0" y="1"/>
            <a:ext cx="9144000" cy="5143499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54493" y="1126274"/>
            <a:ext cx="2635014" cy="291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9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51" r:id="rId2"/>
    <p:sldLayoutId id="2147483752" r:id="rId3"/>
    <p:sldLayoutId id="2147483753" r:id="rId4"/>
    <p:sldLayoutId id="2147483754" r:id="rId5"/>
    <p:sldLayoutId id="2147483755" r:id="rId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06439" y="1596142"/>
            <a:ext cx="7271618" cy="1211023"/>
          </a:xfrm>
        </p:spPr>
        <p:txBody>
          <a:bodyPr/>
          <a:lstStyle/>
          <a:p>
            <a:r>
              <a:rPr lang="en-US" dirty="0" err="1"/>
              <a:t>beräkningsinriktad</a:t>
            </a:r>
            <a:endParaRPr lang="en-US" dirty="0"/>
          </a:p>
          <a:p>
            <a:r>
              <a:rPr lang="en-US" dirty="0" err="1"/>
              <a:t>Matematik</a:t>
            </a:r>
            <a:r>
              <a:rPr lang="en-US" dirty="0"/>
              <a:t> PÅ 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06439" y="2939548"/>
            <a:ext cx="5005388" cy="429193"/>
          </a:xfrm>
        </p:spPr>
        <p:txBody>
          <a:bodyPr/>
          <a:lstStyle/>
          <a:p>
            <a:r>
              <a:rPr lang="en-US" dirty="0"/>
              <a:t>Axel </a:t>
            </a:r>
            <a:r>
              <a:rPr lang="en-US" dirty="0" err="1"/>
              <a:t>målqvist</a:t>
            </a:r>
            <a:endParaRPr lang="en-US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EF8F0CA3-E19F-404A-904A-82F6DA575ADF}"/>
              </a:ext>
            </a:extLst>
          </p:cNvPr>
          <p:cNvSpPr txBox="1"/>
          <p:nvPr/>
        </p:nvSpPr>
        <p:spPr>
          <a:xfrm>
            <a:off x="6172200" y="60697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8DF89C34-B112-D94F-A83E-CE9A222D05D3}"/>
              </a:ext>
            </a:extLst>
          </p:cNvPr>
          <p:cNvSpPr txBox="1"/>
          <p:nvPr/>
        </p:nvSpPr>
        <p:spPr>
          <a:xfrm>
            <a:off x="551793" y="71733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47457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934B52-7618-BE98-CEC9-5CEB75FDE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48" y="423746"/>
            <a:ext cx="3435619" cy="4592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20FBAB-5C36-5C3A-FBF3-816BC3214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147" y="423746"/>
            <a:ext cx="3522205" cy="471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62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1151F7-5AAE-9275-8008-16581E515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90" y="420011"/>
            <a:ext cx="3524992" cy="47234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2BFE62-9EB0-96E5-0235-291E3D9F4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620" y="420010"/>
            <a:ext cx="3524992" cy="472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74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ubrik 5">
            <a:extLst>
              <a:ext uri="{FF2B5EF4-FFF2-40B4-BE49-F238E27FC236}">
                <a16:creationId xmlns:a16="http://schemas.microsoft.com/office/drawing/2014/main" id="{8FE63151-B39C-41F3-957C-233E28A05BB9}"/>
              </a:ext>
            </a:extLst>
          </p:cNvPr>
          <p:cNvSpPr txBox="1">
            <a:spLocks/>
          </p:cNvSpPr>
          <p:nvPr/>
        </p:nvSpPr>
        <p:spPr>
          <a:xfrm>
            <a:off x="249776" y="-18098"/>
            <a:ext cx="5471574" cy="2330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ACDAAF13-EAAC-AFD1-B8F6-C6D66F6CA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43" y="467820"/>
            <a:ext cx="3108310" cy="4321147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EAC85900-D507-50EE-8F03-966C27C55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051" y="467820"/>
            <a:ext cx="3246606" cy="432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58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5">
            <a:extLst>
              <a:ext uri="{FF2B5EF4-FFF2-40B4-BE49-F238E27FC236}">
                <a16:creationId xmlns:a16="http://schemas.microsoft.com/office/drawing/2014/main" id="{E7DCADDF-DD08-4D3B-A42D-1F8546E73C0B}"/>
              </a:ext>
            </a:extLst>
          </p:cNvPr>
          <p:cNvSpPr txBox="1">
            <a:spLocks/>
          </p:cNvSpPr>
          <p:nvPr/>
        </p:nvSpPr>
        <p:spPr>
          <a:xfrm>
            <a:off x="249776" y="-18098"/>
            <a:ext cx="7408324" cy="2330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C64512B-B772-BF2C-FB2A-D2683BF10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035" y="521885"/>
            <a:ext cx="3169696" cy="4559913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BAD189B-506D-5ECA-94E5-AED1A67A8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971" y="521885"/>
            <a:ext cx="3013431" cy="455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05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5">
            <a:extLst>
              <a:ext uri="{FF2B5EF4-FFF2-40B4-BE49-F238E27FC236}">
                <a16:creationId xmlns:a16="http://schemas.microsoft.com/office/drawing/2014/main" id="{6C542A64-E2D8-4FFD-AAA4-1E6711203A74}"/>
              </a:ext>
            </a:extLst>
          </p:cNvPr>
          <p:cNvSpPr txBox="1">
            <a:spLocks/>
          </p:cNvSpPr>
          <p:nvPr/>
        </p:nvSpPr>
        <p:spPr>
          <a:xfrm>
            <a:off x="249776" y="-18098"/>
            <a:ext cx="7408324" cy="2330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7AEC74DF-1827-50C0-4ACB-A522BDA38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51" y="461246"/>
            <a:ext cx="3097491" cy="4682254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3539CE6F-6D71-A227-4A94-51AF5CE55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498" y="461246"/>
            <a:ext cx="3037495" cy="468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4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ubrik 5">
            <a:extLst>
              <a:ext uri="{FF2B5EF4-FFF2-40B4-BE49-F238E27FC236}">
                <a16:creationId xmlns:a16="http://schemas.microsoft.com/office/drawing/2014/main" id="{8346654F-A9D5-4623-A395-C2ED4D3F3F14}"/>
              </a:ext>
            </a:extLst>
          </p:cNvPr>
          <p:cNvSpPr txBox="1">
            <a:spLocks/>
          </p:cNvSpPr>
          <p:nvPr/>
        </p:nvSpPr>
        <p:spPr>
          <a:xfrm>
            <a:off x="249776" y="-18098"/>
            <a:ext cx="7408324" cy="2330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2000" b="1" dirty="0">
              <a:solidFill>
                <a:schemeClr val="bg1"/>
              </a:solidFill>
            </a:endParaRPr>
          </a:p>
        </p:txBody>
      </p:sp>
      <p:sp>
        <p:nvSpPr>
          <p:cNvPr id="19" name="Rubrik 5">
            <a:extLst>
              <a:ext uri="{FF2B5EF4-FFF2-40B4-BE49-F238E27FC236}">
                <a16:creationId xmlns:a16="http://schemas.microsoft.com/office/drawing/2014/main" id="{E45E9B4D-8EDF-462E-97E6-A11E14AA7744}"/>
              </a:ext>
            </a:extLst>
          </p:cNvPr>
          <p:cNvSpPr txBox="1">
            <a:spLocks/>
          </p:cNvSpPr>
          <p:nvPr/>
        </p:nvSpPr>
        <p:spPr>
          <a:xfrm>
            <a:off x="249776" y="4802379"/>
            <a:ext cx="7408324" cy="2330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1800" b="1" dirty="0">
                <a:solidFill>
                  <a:schemeClr val="bg1"/>
                </a:solidFill>
              </a:rPr>
              <a:t>Miniräknare och mekaniska system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B5DC0CA-BD52-BBC8-0508-374BD2F2A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52" y="482488"/>
            <a:ext cx="3228770" cy="4560517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2CCE771-F04F-0610-A793-FBB6A9B3C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180" y="508166"/>
            <a:ext cx="3368410" cy="463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54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5">
            <a:extLst>
              <a:ext uri="{FF2B5EF4-FFF2-40B4-BE49-F238E27FC236}">
                <a16:creationId xmlns:a16="http://schemas.microsoft.com/office/drawing/2014/main" id="{91F3A684-6483-024D-A5DE-8CD6E96A224A}"/>
              </a:ext>
            </a:extLst>
          </p:cNvPr>
          <p:cNvSpPr txBox="1">
            <a:spLocks/>
          </p:cNvSpPr>
          <p:nvPr/>
        </p:nvSpPr>
        <p:spPr>
          <a:xfrm>
            <a:off x="249776" y="-18098"/>
            <a:ext cx="5471574" cy="2330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3D33D1AF-0FC0-F632-20B8-CDD076652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016" y="469338"/>
            <a:ext cx="3075596" cy="4588184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F7FF551-C397-BFFF-40DB-A9FF443D1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818" y="558350"/>
            <a:ext cx="3075596" cy="454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24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ubrik 5">
            <a:extLst>
              <a:ext uri="{FF2B5EF4-FFF2-40B4-BE49-F238E27FC236}">
                <a16:creationId xmlns:a16="http://schemas.microsoft.com/office/drawing/2014/main" id="{F2139195-FF2F-D543-91A2-6DA9D89A6A5B}"/>
              </a:ext>
            </a:extLst>
          </p:cNvPr>
          <p:cNvSpPr txBox="1">
            <a:spLocks/>
          </p:cNvSpPr>
          <p:nvPr/>
        </p:nvSpPr>
        <p:spPr>
          <a:xfrm>
            <a:off x="249776" y="-18098"/>
            <a:ext cx="5471574" cy="2330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B97D58D-253A-5C0E-2673-8596D24AA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503" y="475911"/>
            <a:ext cx="2943754" cy="46595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1C56BB-21F0-E7E1-9BE3-9249046D4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43" y="475911"/>
            <a:ext cx="3393428" cy="466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59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ubrik 5">
            <a:extLst>
              <a:ext uri="{FF2B5EF4-FFF2-40B4-BE49-F238E27FC236}">
                <a16:creationId xmlns:a16="http://schemas.microsoft.com/office/drawing/2014/main" id="{F2139195-FF2F-D543-91A2-6DA9D89A6A5B}"/>
              </a:ext>
            </a:extLst>
          </p:cNvPr>
          <p:cNvSpPr txBox="1">
            <a:spLocks/>
          </p:cNvSpPr>
          <p:nvPr/>
        </p:nvSpPr>
        <p:spPr>
          <a:xfrm>
            <a:off x="249776" y="-18098"/>
            <a:ext cx="5471574" cy="2330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C517DC-8D9B-8C80-2F68-5A06D7B9F535}"/>
              </a:ext>
            </a:extLst>
          </p:cNvPr>
          <p:cNvSpPr txBox="1"/>
          <p:nvPr/>
        </p:nvSpPr>
        <p:spPr>
          <a:xfrm>
            <a:off x="420786" y="752559"/>
            <a:ext cx="441825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3600" b="1" dirty="0">
                <a:latin typeface="+mj-lt"/>
              </a:rPr>
              <a:t>TENTAMEN</a:t>
            </a:r>
          </a:p>
          <a:p>
            <a:endParaRPr lang="en-SE" sz="3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2600" dirty="0"/>
              <a:t>Gränser: 			      3: 20-29, 4:30-39, 5:40-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2600" dirty="0"/>
              <a:t>Bevislista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2600" dirty="0"/>
              <a:t>Två Matlab/Python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2600" dirty="0"/>
              <a:t>Inga hjälpmedel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E" dirty="0"/>
          </a:p>
          <a:p>
            <a:endParaRPr lang="en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73B0A2-F77D-3783-9E7C-9DF3F03F3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037" y="438615"/>
            <a:ext cx="3749710" cy="470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91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D889108A-FDBF-0242-A0B5-012E01D57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46AEB-71F4-CD49-AD98-46653C446DDE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64BC0CD-DBC5-3041-A265-A1BC40200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7EF50DA-01DA-A745-86C5-DCC230DD9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sv-SE" smtClean="0"/>
              <a:pPr/>
              <a:t>19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1C670B42-6313-F242-972E-A235269F0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KURSUTVÄRDERING (BOK II, 2021)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AF9DD7D-7872-1849-9C8E-016905298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i="1" dirty="0"/>
              <a:t>Stigande trend under utveckling (senast 4.4/5.0)</a:t>
            </a:r>
          </a:p>
          <a:p>
            <a:r>
              <a:rPr lang="sv-SE" i="1" dirty="0"/>
              <a:t>Mer lösta exempel har efterfrågats tidigare</a:t>
            </a:r>
          </a:p>
          <a:p>
            <a:r>
              <a:rPr lang="sv-SE" i="1" dirty="0"/>
              <a:t>Några tycker boken är för svår</a:t>
            </a:r>
          </a:p>
          <a:p>
            <a:pPr marL="0" indent="0">
              <a:buNone/>
            </a:pPr>
            <a:endParaRPr lang="sv-SE" i="1" dirty="0"/>
          </a:p>
          <a:p>
            <a:endParaRPr lang="sv-SE" i="1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493717B0-1298-A773-AF1D-BF1A5F31C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81" t="-12876" r="2617" b="-11125"/>
          <a:stretch/>
        </p:blipFill>
        <p:spPr>
          <a:xfrm>
            <a:off x="392464" y="2266362"/>
            <a:ext cx="6817540" cy="306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58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9CD2030-4A7B-C340-A68E-7617C544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F241-9579-0B4F-AC66-F48101FB85F9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109B6DE-F0E3-6440-91F4-54673ED64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1E78169-4769-1B48-A9B5-7C2827A39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sv-SE" smtClean="0"/>
              <a:pPr/>
              <a:t>2</a:t>
            </a:fld>
            <a:endParaRPr lang="sv-SE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C11B7308-28A2-A04F-A4A5-A08CFBD2A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MATEMATIK PÅ CHALMERS</a:t>
            </a:r>
            <a:br>
              <a:rPr lang="sv-SE" dirty="0"/>
            </a:br>
            <a:r>
              <a:rPr lang="sv-SE" dirty="0"/>
              <a:t>MASKINTEKNIKPROGRAM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7BACA9E-46C8-4A48-A6E0-D9A27CE374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8890" y="1709379"/>
            <a:ext cx="5875349" cy="2981568"/>
          </a:xfrm>
        </p:spPr>
        <p:txBody>
          <a:bodyPr/>
          <a:lstStyle/>
          <a:p>
            <a:r>
              <a:rPr lang="sv-SE" dirty="0"/>
              <a:t>Beräkningsinriktad sedan 2007</a:t>
            </a:r>
          </a:p>
          <a:p>
            <a:r>
              <a:rPr lang="sv-SE" dirty="0"/>
              <a:t>Stig Larsson + Mikael </a:t>
            </a:r>
            <a:r>
              <a:rPr lang="sv-SE" dirty="0" err="1"/>
              <a:t>Enelund</a:t>
            </a:r>
            <a:endParaRPr lang="sv-SE" dirty="0"/>
          </a:p>
          <a:p>
            <a:r>
              <a:rPr lang="sv-SE" dirty="0"/>
              <a:t>Larsson, Logg, Målqvist sedan 2013</a:t>
            </a:r>
          </a:p>
          <a:p>
            <a:r>
              <a:rPr lang="sv-SE" dirty="0"/>
              <a:t>4 kurser, 30p (ECTS), för M1</a:t>
            </a:r>
          </a:p>
          <a:p>
            <a:r>
              <a:rPr lang="sv-SE" dirty="0"/>
              <a:t>160 studenter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9DA1FF-039D-C3A1-0FFF-843571AAE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117" y="717947"/>
            <a:ext cx="2624254" cy="350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56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D889108A-FDBF-0242-A0B5-012E01D57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46AEB-71F4-CD49-AD98-46653C446DDE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64BC0CD-DBC5-3041-A265-A1BC40200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7EF50DA-01DA-A745-86C5-DCC230DD9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sv-SE" smtClean="0"/>
              <a:pPr/>
              <a:t>20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1C670B42-6313-F242-972E-A235269F0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Sammanfattning och utblick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AF9DD7D-7872-1849-9C8E-016905298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i="1" dirty="0"/>
              <a:t>Lång utvecklingstid</a:t>
            </a:r>
          </a:p>
          <a:p>
            <a:r>
              <a:rPr lang="sv-SE" i="1" dirty="0"/>
              <a:t>Konstruktiv feedback från studenter och program</a:t>
            </a:r>
          </a:p>
          <a:p>
            <a:r>
              <a:rPr lang="sv-SE" i="1" dirty="0"/>
              <a:t>Viktigt att ha med sig lärarna</a:t>
            </a:r>
          </a:p>
          <a:p>
            <a:r>
              <a:rPr lang="sv-SE" i="1" dirty="0"/>
              <a:t>Utveckling av videomaterial till hösten</a:t>
            </a:r>
          </a:p>
          <a:p>
            <a:r>
              <a:rPr lang="sv-SE" i="1" dirty="0"/>
              <a:t>Bok 3 och 4 beräknas vara klara under 2023</a:t>
            </a:r>
          </a:p>
          <a:p>
            <a:r>
              <a:rPr lang="sv-SE" i="1" dirty="0"/>
              <a:t>Lösningsmanual</a:t>
            </a:r>
          </a:p>
          <a:p>
            <a:r>
              <a:rPr lang="sv-SE" i="1" dirty="0"/>
              <a:t>Materialet används även på Globala system…</a:t>
            </a:r>
          </a:p>
          <a:p>
            <a:endParaRPr lang="sv-SE" i="1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28942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1FE08-4FE1-5964-5169-2B6B006F0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2EDE9-BA80-7E48-A3D1-784549844A76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45B97-3FAF-8367-F4E1-87A629E56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E000A-A2D9-0D38-1140-FC81328DA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sv-SE" smtClean="0"/>
              <a:pPr/>
              <a:t>21</a:t>
            </a:fld>
            <a:endParaRPr lang="sv-S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A07804-991B-C782-6FA3-0F3D314E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C2C8C1-390D-0CB6-AF7A-68C8707F2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8673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9CD2030-4A7B-C340-A68E-7617C544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F241-9579-0B4F-AC66-F48101FB85F9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109B6DE-F0E3-6440-91F4-54673ED64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1E78169-4769-1B48-A9B5-7C2827A39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sv-SE" smtClean="0"/>
              <a:pPr/>
              <a:t>3</a:t>
            </a:fld>
            <a:endParaRPr lang="sv-SE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C11B7308-28A2-A04F-A4A5-A08CFBD2A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90" y="614004"/>
            <a:ext cx="7855303" cy="913714"/>
          </a:xfrm>
        </p:spPr>
        <p:txBody>
          <a:bodyPr>
            <a:normAutofit/>
          </a:bodyPr>
          <a:lstStyle/>
          <a:p>
            <a:r>
              <a:rPr lang="sv-SE" sz="3200" dirty="0"/>
              <a:t>BERÄKNINGSINRIKTAD MATEMATIK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7BACA9E-46C8-4A48-A6E0-D9A27CE374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8890" y="1299475"/>
            <a:ext cx="5187629" cy="3154853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Teori: matematisk analys (reella tal, </a:t>
            </a:r>
            <a:r>
              <a:rPr lang="sv-SE" dirty="0" err="1"/>
              <a:t>integrerbara</a:t>
            </a:r>
            <a:r>
              <a:rPr lang="sv-SE" dirty="0"/>
              <a:t> funktioner, </a:t>
            </a:r>
            <a:r>
              <a:rPr lang="sv-SE" dirty="0" err="1"/>
              <a:t>lösbarhet</a:t>
            </a:r>
            <a:r>
              <a:rPr lang="sv-SE" dirty="0"/>
              <a:t> ODE)</a:t>
            </a:r>
          </a:p>
          <a:p>
            <a:r>
              <a:rPr lang="sv-SE" dirty="0"/>
              <a:t>Analytiska tekniker: </a:t>
            </a:r>
            <a:r>
              <a:rPr lang="sv-SE" dirty="0" err="1"/>
              <a:t>räknefärdighet</a:t>
            </a:r>
            <a:r>
              <a:rPr lang="sv-SE" dirty="0"/>
              <a:t>, mängdträning, centrala tekniker (inte speciella trick)</a:t>
            </a:r>
          </a:p>
          <a:p>
            <a:r>
              <a:rPr lang="sv-SE" dirty="0"/>
              <a:t>Beräkning: generella metoder, algoritmer, implementation, konvergens, tillämpningar!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pic>
        <p:nvPicPr>
          <p:cNvPr id="13" name="Bildobjekt 12" descr="En bild som visar bord, kopp, sitter, inomhus&#10;&#10;&#10;&#10;Automatiskt genererad beskrivning">
            <a:extLst>
              <a:ext uri="{FF2B5EF4-FFF2-40B4-BE49-F238E27FC236}">
                <a16:creationId xmlns:a16="http://schemas.microsoft.com/office/drawing/2014/main" id="{1EF788DA-8BB2-104B-8484-2D04C5F89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025" y="3586433"/>
            <a:ext cx="1838235" cy="1189493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4C559340-1A7D-C74A-BC0C-8AB3821D3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841" y="1207446"/>
            <a:ext cx="1838235" cy="1189494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B3EC4DCB-8B04-4447-958E-4D1D0BB9A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025" y="2396940"/>
            <a:ext cx="1838235" cy="1189494"/>
          </a:xfrm>
          <a:prstGeom prst="rect">
            <a:avLst/>
          </a:prstGeom>
        </p:spPr>
      </p:pic>
      <p:pic>
        <p:nvPicPr>
          <p:cNvPr id="21" name="Bildobjekt 20" descr="En bild som visar friidrott&#10;&#10;&#10;&#10;Automatiskt genererad beskrivning">
            <a:extLst>
              <a:ext uri="{FF2B5EF4-FFF2-40B4-BE49-F238E27FC236}">
                <a16:creationId xmlns:a16="http://schemas.microsoft.com/office/drawing/2014/main" id="{68BF677E-7386-1647-AE62-D416C988D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260" y="2396940"/>
            <a:ext cx="1743740" cy="1189493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EAD5EF9B-35C0-744B-95D4-E4876FB707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5076" y="1207446"/>
            <a:ext cx="1738923" cy="1189493"/>
          </a:xfrm>
          <a:prstGeom prst="rect">
            <a:avLst/>
          </a:prstGeom>
        </p:spPr>
      </p:pic>
      <p:pic>
        <p:nvPicPr>
          <p:cNvPr id="25" name="Bildobjekt 24" descr="En bild som visar inomhus, byggnad&#10;&#10;&#10;&#10;Automatiskt genererad beskrivning">
            <a:extLst>
              <a:ext uri="{FF2B5EF4-FFF2-40B4-BE49-F238E27FC236}">
                <a16:creationId xmlns:a16="http://schemas.microsoft.com/office/drawing/2014/main" id="{23AE4821-B4C6-BF4F-9C00-85011B7865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259" y="3552082"/>
            <a:ext cx="1743739" cy="122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23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latshållare för bild 14">
            <a:extLst>
              <a:ext uri="{FF2B5EF4-FFF2-40B4-BE49-F238E27FC236}">
                <a16:creationId xmlns:a16="http://schemas.microsoft.com/office/drawing/2014/main" id="{437BB703-F405-1646-9B6D-F91CD5CA84E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0312" r="19664"/>
          <a:stretch/>
        </p:blipFill>
        <p:spPr>
          <a:xfrm>
            <a:off x="6248400" y="423519"/>
            <a:ext cx="2895600" cy="4512106"/>
          </a:xfrm>
          <a:prstGeom prst="rect">
            <a:avLst/>
          </a:prstGeom>
        </p:spPr>
      </p:pic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9CD2030-4A7B-C340-A68E-7617C544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F241-9579-0B4F-AC66-F48101FB85F9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109B6DE-F0E3-6440-91F4-54673ED64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1E78169-4769-1B48-A9B5-7C2827A39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C11B7308-28A2-A04F-A4A5-A08CFBD2A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PEDAGOGISKA FÖRDELAR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7BACA9E-46C8-4A48-A6E0-D9A27CE374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58751" y="1654245"/>
            <a:ext cx="5875349" cy="3154853"/>
          </a:xfrm>
        </p:spPr>
        <p:txBody>
          <a:bodyPr/>
          <a:lstStyle/>
          <a:p>
            <a:r>
              <a:rPr lang="sv-SE" dirty="0"/>
              <a:t>Synergieffekter mellan matematisk analys och numeriska analys (beräkningar konkretiserar teorin)</a:t>
            </a:r>
          </a:p>
          <a:p>
            <a:r>
              <a:rPr lang="sv-SE" dirty="0"/>
              <a:t>Möjliggör intressanta problem, tillämpningar, datordemonstrationer</a:t>
            </a:r>
          </a:p>
          <a:p>
            <a:r>
              <a:rPr lang="sv-SE" dirty="0"/>
              <a:t>Sätta matematiken i ett större sammanhang (höjer motivationen) </a:t>
            </a:r>
          </a:p>
        </p:txBody>
      </p:sp>
    </p:spTree>
    <p:extLst>
      <p:ext uri="{BB962C8B-B14F-4D97-AF65-F5344CB8AC3E}">
        <p14:creationId xmlns:p14="http://schemas.microsoft.com/office/powerpoint/2010/main" val="1944612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9CD2030-4A7B-C340-A68E-7617C544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F241-9579-0B4F-AC66-F48101FB85F9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109B6DE-F0E3-6440-91F4-54673ED64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1E78169-4769-1B48-A9B5-7C2827A39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C11B7308-28A2-A04F-A4A5-A08CFBD2A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89" y="614004"/>
            <a:ext cx="6255103" cy="913714"/>
          </a:xfrm>
        </p:spPr>
        <p:txBody>
          <a:bodyPr>
            <a:normAutofit fontScale="90000"/>
          </a:bodyPr>
          <a:lstStyle/>
          <a:p>
            <a:r>
              <a:rPr lang="sv-SE" dirty="0"/>
              <a:t>EXEMPEL: Integralen</a:t>
            </a:r>
            <a:br>
              <a:rPr lang="sv-SE" dirty="0"/>
            </a:br>
            <a:r>
              <a:rPr lang="sv-SE" sz="2700" dirty="0"/>
              <a:t>(LÄSPERIOD 2)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67BACA9E-46C8-4A48-A6E0-D9A27CE37452}"/>
                  </a:ext>
                </a:extLst>
              </p:cNvPr>
              <p:cNvSpPr>
                <a:spLocks noGrp="1"/>
              </p:cNvSpPr>
              <p:nvPr>
                <p:ph idx="13"/>
              </p:nvPr>
            </p:nvSpPr>
            <p:spPr>
              <a:xfrm>
                <a:off x="468890" y="1709378"/>
                <a:ext cx="6084310" cy="3154853"/>
              </a:xfrm>
            </p:spPr>
            <p:txBody>
              <a:bodyPr/>
              <a:lstStyle/>
              <a:p>
                <a:r>
                  <a:rPr lang="sv-SE" dirty="0"/>
                  <a:t>Gränsvärde av </a:t>
                </a:r>
                <a:r>
                  <a:rPr lang="sv-SE" dirty="0" err="1"/>
                  <a:t>Riemann</a:t>
                </a:r>
                <a:r>
                  <a:rPr lang="sv-SE" dirty="0"/>
                  <a:t>-summor (kontinuerliga funktioner)</a:t>
                </a:r>
              </a:p>
              <a:p>
                <a:r>
                  <a:rPr lang="sv-SE" i="1" dirty="0"/>
                  <a:t>Fundamentalsatsen </a:t>
                </a:r>
                <a:r>
                  <a:rPr lang="sv-SE" dirty="0"/>
                  <a:t>ger kopplingen mellan primitiv funktion och integral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sv-SE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sv-S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v-S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sv-S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sv-SE" i="1" dirty="0"/>
                  <a:t>,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sv-SE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unc>
                          <m:funcPr>
                            <m:ctrlPr>
                              <a:rPr lang="sv-SE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v-SE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sv-S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sv-SE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</m:e>
                    </m:nary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sv-SE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sv-S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v-SE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sSup>
                              <m:sSupPr>
                                <m:ctrlPr>
                                  <a:rPr lang="sv-SE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sv-SE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sv-S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sv-SE" i="1" dirty="0"/>
              </a:p>
              <a:p>
                <a:r>
                  <a:rPr lang="sv-SE" i="1" dirty="0"/>
                  <a:t>Mittpunktsmetoden </a:t>
                </a:r>
                <a:r>
                  <a:rPr lang="sv-SE" dirty="0"/>
                  <a:t>är en generell metod (</a:t>
                </a:r>
                <a:r>
                  <a:rPr lang="sv-SE" dirty="0" err="1"/>
                  <a:t>Riemann</a:t>
                </a:r>
                <a:r>
                  <a:rPr lang="sv-SE" dirty="0"/>
                  <a:t>-summa, konvergens)</a:t>
                </a:r>
                <a:endParaRPr lang="sv-SE" i="1" dirty="0"/>
              </a:p>
            </p:txBody>
          </p:sp>
        </mc:Choice>
        <mc:Fallback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67BACA9E-46C8-4A48-A6E0-D9A27CE374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xfrm>
                <a:off x="468890" y="1709378"/>
                <a:ext cx="6084310" cy="3154853"/>
              </a:xfrm>
              <a:blipFill>
                <a:blip r:embed="rId2"/>
                <a:stretch>
                  <a:fillRect l="-6458" t="-2800" r="-1250" b="-320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32533D63-2A83-6859-C5FB-E6AA2874C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241831"/>
            <a:ext cx="3019259" cy="301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10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9CD2030-4A7B-C340-A68E-7617C544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F241-9579-0B4F-AC66-F48101FB85F9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109B6DE-F0E3-6440-91F4-54673ED64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1E78169-4769-1B48-A9B5-7C2827A39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sv-SE" smtClean="0"/>
              <a:pPr/>
              <a:t>6</a:t>
            </a:fld>
            <a:endParaRPr lang="sv-SE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C11B7308-28A2-A04F-A4A5-A08CFBD2A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89" y="614004"/>
            <a:ext cx="6255103" cy="913714"/>
          </a:xfrm>
        </p:spPr>
        <p:txBody>
          <a:bodyPr>
            <a:normAutofit fontScale="90000"/>
          </a:bodyPr>
          <a:lstStyle/>
          <a:p>
            <a:r>
              <a:rPr lang="sv-SE" dirty="0"/>
              <a:t>EXEMPEL: ODE</a:t>
            </a:r>
            <a:br>
              <a:rPr lang="sv-SE" dirty="0"/>
            </a:br>
            <a:r>
              <a:rPr lang="sv-SE" sz="2700" dirty="0"/>
              <a:t>(LÄSPERIOD 2)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67BACA9E-46C8-4A48-A6E0-D9A27CE37452}"/>
                  </a:ext>
                </a:extLst>
              </p:cNvPr>
              <p:cNvSpPr>
                <a:spLocks noGrp="1"/>
              </p:cNvSpPr>
              <p:nvPr>
                <p:ph idx="13"/>
              </p:nvPr>
            </p:nvSpPr>
            <p:spPr>
              <a:xfrm>
                <a:off x="468891" y="1709378"/>
                <a:ext cx="5694016" cy="3154853"/>
              </a:xfrm>
            </p:spPr>
            <p:txBody>
              <a:bodyPr/>
              <a:lstStyle/>
              <a:p>
                <a:r>
                  <a:rPr lang="sv-SE" dirty="0"/>
                  <a:t>Existens och entydighet av lösning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v-S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sv-S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sv-S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sv-SE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sv-S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sv-S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v-S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sv-SE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sv-S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sv-S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v-S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sv-SE" dirty="0"/>
                  <a:t>  (Picard-iteration, </a:t>
                </a:r>
                <a:r>
                  <a:rPr lang="sv-SE" dirty="0" err="1"/>
                  <a:t>Lipschitz</a:t>
                </a:r>
                <a:r>
                  <a:rPr lang="sv-SE" dirty="0"/>
                  <a:t>)</a:t>
                </a:r>
              </a:p>
              <a:p>
                <a:r>
                  <a:rPr lang="sv-SE" dirty="0"/>
                  <a:t>Separabel ODE, integrerande faktor, högre ordningen som system </a:t>
                </a:r>
                <a:endParaRPr lang="sv-SE" i="1" dirty="0"/>
              </a:p>
              <a:p>
                <a:r>
                  <a:rPr lang="sv-SE" i="1" dirty="0"/>
                  <a:t>Mittpunktsmetoden </a:t>
                </a:r>
                <a:r>
                  <a:rPr lang="sv-SE" dirty="0"/>
                  <a:t>är en generell metod (fixpunkt, konvergens)</a:t>
                </a:r>
                <a:endParaRPr lang="sv-SE" i="1" dirty="0"/>
              </a:p>
            </p:txBody>
          </p:sp>
        </mc:Choice>
        <mc:Fallback>
          <p:sp>
            <p:nvSpPr>
              <p:cNvPr id="7" name="Platshållare för innehåll 6">
                <a:extLst>
                  <a:ext uri="{FF2B5EF4-FFF2-40B4-BE49-F238E27FC236}">
                    <a16:creationId xmlns:a16="http://schemas.microsoft.com/office/drawing/2014/main" id="{67BACA9E-46C8-4A48-A6E0-D9A27CE374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xfrm>
                <a:off x="468891" y="1709378"/>
                <a:ext cx="5694016" cy="3154853"/>
              </a:xfrm>
              <a:blipFill>
                <a:blip r:embed="rId2"/>
                <a:stretch>
                  <a:fillRect l="-1556" t="-2800" r="-3111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4878097-DAC6-3D3D-A4A2-BBB535D4A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827" y="1152636"/>
            <a:ext cx="3071902" cy="230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73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9CD2030-4A7B-C340-A68E-7617C544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F241-9579-0B4F-AC66-F48101FB85F9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109B6DE-F0E3-6440-91F4-54673ED64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1E78169-4769-1B48-A9B5-7C2827A39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10" name="Rubrik 5">
            <a:extLst>
              <a:ext uri="{FF2B5EF4-FFF2-40B4-BE49-F238E27FC236}">
                <a16:creationId xmlns:a16="http://schemas.microsoft.com/office/drawing/2014/main" id="{F24A04F7-3DF5-F146-A7C8-41E206596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89" y="614004"/>
            <a:ext cx="6255103" cy="913714"/>
          </a:xfrm>
        </p:spPr>
        <p:txBody>
          <a:bodyPr>
            <a:normAutofit fontScale="90000"/>
          </a:bodyPr>
          <a:lstStyle/>
          <a:p>
            <a:r>
              <a:rPr lang="sv-SE" dirty="0"/>
              <a:t>EXEMPEL: PDE</a:t>
            </a:r>
            <a:br>
              <a:rPr lang="sv-SE" dirty="0"/>
            </a:br>
            <a:r>
              <a:rPr lang="sv-SE" sz="2700" dirty="0"/>
              <a:t>(LÄSPERIOD 4)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7BACA9E-46C8-4A48-A6E0-D9A27CE374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83536" y="1709378"/>
            <a:ext cx="6060704" cy="3154853"/>
          </a:xfrm>
        </p:spPr>
        <p:txBody>
          <a:bodyPr/>
          <a:lstStyle/>
          <a:p>
            <a:r>
              <a:rPr lang="sv-SE" dirty="0"/>
              <a:t>Randvärdesproblem i 2D (härledning och välställdhet)</a:t>
            </a:r>
          </a:p>
          <a:p>
            <a:r>
              <a:rPr lang="sv-SE" dirty="0"/>
              <a:t>Integralsatser: Gauss, Green, Stokes</a:t>
            </a:r>
          </a:p>
          <a:p>
            <a:r>
              <a:rPr lang="sv-SE" dirty="0"/>
              <a:t>Finita elementmetoden, generell metodik (värmeledning, elasticitet, elektrostatik, konvektion, diffusion, reaktion, …)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11" name="Picture 2" descr="https://fenicsproject.org/pub/tutorial/html/fig/reaction_system.png">
            <a:extLst>
              <a:ext uri="{FF2B5EF4-FFF2-40B4-BE49-F238E27FC236}">
                <a16:creationId xmlns:a16="http://schemas.microsoft.com/office/drawing/2014/main" id="{9725FF94-AF18-C440-B5DF-C84236F13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239" y="2942754"/>
            <a:ext cx="2698093" cy="187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14CE300F-DAA5-4348-8C43-A2BE29AC1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66" y="484523"/>
            <a:ext cx="2844665" cy="229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96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9CD2030-4A7B-C340-A68E-7617C544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F241-9579-0B4F-AC66-F48101FB85F9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109B6DE-F0E3-6440-91F4-54673ED64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1E78169-4769-1B48-A9B5-7C2827A39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sv-SE" smtClean="0"/>
              <a:pPr/>
              <a:t>8</a:t>
            </a:fld>
            <a:endParaRPr lang="sv-SE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C11B7308-28A2-A04F-A4A5-A08CFBD2A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/>
              <a:t>4 kurser, 4 ekvationer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7BACA9E-46C8-4A48-A6E0-D9A27CE3745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v-SE" dirty="0"/>
              <a:t>Differentialkalkyl (7.5p)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Integralkalkyl (7.5p)</a:t>
            </a:r>
          </a:p>
          <a:p>
            <a:pPr marL="514350" indent="-514350">
              <a:buFont typeface="+mj-lt"/>
              <a:buAutoNum type="arabicPeriod"/>
            </a:pPr>
            <a:r>
              <a:rPr lang="sv-SE"/>
              <a:t>Linjär algebra </a:t>
            </a:r>
            <a:r>
              <a:rPr lang="sv-SE" dirty="0"/>
              <a:t>(7.5p)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Flervariabelanalys (7.5p)</a:t>
            </a:r>
          </a:p>
          <a:p>
            <a:pPr marL="514350" indent="-514350">
              <a:buFont typeface="+mj-lt"/>
              <a:buAutoNum type="arabicPeriod"/>
            </a:pPr>
            <a:endParaRPr lang="sv-SE" dirty="0"/>
          </a:p>
          <a:p>
            <a:pPr marL="0" indent="0">
              <a:buNone/>
            </a:pPr>
            <a:r>
              <a:rPr lang="sv-SE" dirty="0"/>
              <a:t>Totalt: 30p (ECTS)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latshållare för innehåll 6">
                <a:extLst>
                  <a:ext uri="{FF2B5EF4-FFF2-40B4-BE49-F238E27FC236}">
                    <a16:creationId xmlns:a16="http://schemas.microsoft.com/office/drawing/2014/main" id="{7DB8C6CA-233B-064D-88DC-46A8921CF0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54995" y="1709378"/>
                <a:ext cx="4029886" cy="315485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2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Font typeface="+mj-lt"/>
                  <a:buAutoNum type="arabicPeriod"/>
                </a:pPr>
                <a:r>
                  <a:rPr lang="sv-SE" dirty="0"/>
                  <a:t>Lös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sv-SE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sv-SE" dirty="0"/>
                  <a:t>Lös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sv-SE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sv-SE" dirty="0"/>
                  <a:t>Lös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𝐴𝑥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sv-SE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sv-SE" dirty="0"/>
                  <a:t>Lös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sv-SE" sz="1600" dirty="0"/>
              </a:p>
            </p:txBody>
          </p:sp>
        </mc:Choice>
        <mc:Fallback xmlns="">
          <p:sp>
            <p:nvSpPr>
              <p:cNvPr id="8" name="Platshållare för innehåll 6">
                <a:extLst>
                  <a:ext uri="{FF2B5EF4-FFF2-40B4-BE49-F238E27FC236}">
                    <a16:creationId xmlns:a16="http://schemas.microsoft.com/office/drawing/2014/main" id="{7DB8C6CA-233B-064D-88DC-46A8921CF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4995" y="1709378"/>
                <a:ext cx="4029886" cy="3154853"/>
              </a:xfrm>
              <a:prstGeom prst="rect">
                <a:avLst/>
              </a:prstGeom>
              <a:blipFill>
                <a:blip r:embed="rId2"/>
                <a:stretch>
                  <a:fillRect l="-2201" t="-2811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4517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9CD2030-4A7B-C340-A68E-7617C544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F241-9579-0B4F-AC66-F48101FB85F9}" type="datetime1">
              <a:rPr lang="sv-SE" smtClean="0"/>
              <a:t>2022-05-11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109B6DE-F0E3-6440-91F4-54673ED64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Chalmers tekniska högskola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1E78169-4769-1B48-A9B5-7C2827A39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sv-SE" smtClean="0"/>
              <a:pPr/>
              <a:t>9</a:t>
            </a:fld>
            <a:endParaRPr lang="sv-SE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C11B7308-28A2-A04F-A4A5-A08CFBD2A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/>
              <a:t>4 kurser, 4 böcker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7BACA9E-46C8-4A48-A6E0-D9A27CE374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44451" y="1654245"/>
            <a:ext cx="5875349" cy="3154853"/>
          </a:xfrm>
        </p:spPr>
        <p:txBody>
          <a:bodyPr/>
          <a:lstStyle/>
          <a:p>
            <a:r>
              <a:rPr lang="sv-SE" dirty="0"/>
              <a:t>4 nyskrivna böcker (2020, 2022,…)</a:t>
            </a:r>
          </a:p>
          <a:p>
            <a:r>
              <a:rPr lang="sv-SE" dirty="0"/>
              <a:t>En kurs - en bok (250s+facit)</a:t>
            </a:r>
          </a:p>
          <a:p>
            <a:r>
              <a:rPr lang="sv-SE" dirty="0"/>
              <a:t>En läsvecka - ett kapitel</a:t>
            </a:r>
          </a:p>
          <a:p>
            <a:r>
              <a:rPr lang="sv-SE" dirty="0"/>
              <a:t>Traditionellt upplägg med</a:t>
            </a:r>
            <a:br>
              <a:rPr lang="sv-SE" dirty="0"/>
            </a:br>
            <a:r>
              <a:rPr lang="sv-SE" dirty="0"/>
              <a:t>definition, sats, bevis</a:t>
            </a:r>
          </a:p>
          <a:p>
            <a:r>
              <a:rPr lang="sv-SE" dirty="0"/>
              <a:t>Övningar, problem, datorövningar</a:t>
            </a:r>
          </a:p>
          <a:p>
            <a:r>
              <a:rPr lang="sv-SE" dirty="0"/>
              <a:t>Lösningar i MATLAB och </a:t>
            </a:r>
            <a:r>
              <a:rPr lang="sv-SE" dirty="0" err="1"/>
              <a:t>Python</a:t>
            </a:r>
            <a:endParaRPr lang="sv-SE" dirty="0"/>
          </a:p>
          <a:p>
            <a:endParaRPr lang="sv-SE" dirty="0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342B65E9-E2A8-82E2-D743-F9533BFED65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401" b="2401"/>
          <a:stretch>
            <a:fillRect/>
          </a:stretch>
        </p:blipFill>
        <p:spPr>
          <a:xfrm>
            <a:off x="5657386" y="614004"/>
            <a:ext cx="3204117" cy="4077575"/>
          </a:xfrm>
        </p:spPr>
      </p:pic>
    </p:spTree>
    <p:extLst>
      <p:ext uri="{BB962C8B-B14F-4D97-AF65-F5344CB8AC3E}">
        <p14:creationId xmlns:p14="http://schemas.microsoft.com/office/powerpoint/2010/main" val="1205187867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Master">
  <a:themeElements>
    <a:clrScheme name="Chalmers Colour Theme">
      <a:dk1>
        <a:srgbClr val="4F4F4F"/>
      </a:dk1>
      <a:lt1>
        <a:srgbClr val="FFFFFF"/>
      </a:lt1>
      <a:dk2>
        <a:srgbClr val="6F828C"/>
      </a:dk2>
      <a:lt2>
        <a:srgbClr val="99B3C2"/>
      </a:lt2>
      <a:accent1>
        <a:srgbClr val="003050"/>
      </a:accent1>
      <a:accent2>
        <a:srgbClr val="00A99D"/>
      </a:accent2>
      <a:accent3>
        <a:srgbClr val="006C5C"/>
      </a:accent3>
      <a:accent4>
        <a:srgbClr val="7FB538"/>
      </a:accent4>
      <a:accent5>
        <a:srgbClr val="58B0E3"/>
      </a:accent5>
      <a:accent6>
        <a:srgbClr val="483728"/>
      </a:accent6>
      <a:hlink>
        <a:srgbClr val="F15922"/>
      </a:hlink>
      <a:folHlink>
        <a:srgbClr val="FFCB0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 layout">
  <a:themeElements>
    <a:clrScheme name="Chalmers Colour Theme">
      <a:dk1>
        <a:srgbClr val="4F4F4F"/>
      </a:dk1>
      <a:lt1>
        <a:srgbClr val="FFFFFF"/>
      </a:lt1>
      <a:dk2>
        <a:srgbClr val="6F828C"/>
      </a:dk2>
      <a:lt2>
        <a:srgbClr val="99B3C2"/>
      </a:lt2>
      <a:accent1>
        <a:srgbClr val="003050"/>
      </a:accent1>
      <a:accent2>
        <a:srgbClr val="00A99D"/>
      </a:accent2>
      <a:accent3>
        <a:srgbClr val="006C5C"/>
      </a:accent3>
      <a:accent4>
        <a:srgbClr val="7FB538"/>
      </a:accent4>
      <a:accent5>
        <a:srgbClr val="58B0E3"/>
      </a:accent5>
      <a:accent6>
        <a:srgbClr val="483728"/>
      </a:accent6>
      <a:hlink>
        <a:srgbClr val="F15922"/>
      </a:hlink>
      <a:folHlink>
        <a:srgbClr val="FFCB0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ster Helsidesbild">
  <a:themeElements>
    <a:clrScheme name="Chalmers Colour Theme">
      <a:dk1>
        <a:srgbClr val="4F4F4F"/>
      </a:dk1>
      <a:lt1>
        <a:srgbClr val="FFFFFF"/>
      </a:lt1>
      <a:dk2>
        <a:srgbClr val="6F828C"/>
      </a:dk2>
      <a:lt2>
        <a:srgbClr val="99B3C2"/>
      </a:lt2>
      <a:accent1>
        <a:srgbClr val="003050"/>
      </a:accent1>
      <a:accent2>
        <a:srgbClr val="00A99D"/>
      </a:accent2>
      <a:accent3>
        <a:srgbClr val="006C5C"/>
      </a:accent3>
      <a:accent4>
        <a:srgbClr val="7FB538"/>
      </a:accent4>
      <a:accent5>
        <a:srgbClr val="58B0E3"/>
      </a:accent5>
      <a:accent6>
        <a:srgbClr val="483728"/>
      </a:accent6>
      <a:hlink>
        <a:srgbClr val="F15922"/>
      </a:hlink>
      <a:folHlink>
        <a:srgbClr val="FFCB0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sta bilden Master">
  <a:themeElements>
    <a:clrScheme name="Chalmers Colour Theme">
      <a:dk1>
        <a:srgbClr val="4F4F4F"/>
      </a:dk1>
      <a:lt1>
        <a:srgbClr val="FFFFFF"/>
      </a:lt1>
      <a:dk2>
        <a:srgbClr val="6F828C"/>
      </a:dk2>
      <a:lt2>
        <a:srgbClr val="99B3C2"/>
      </a:lt2>
      <a:accent1>
        <a:srgbClr val="003050"/>
      </a:accent1>
      <a:accent2>
        <a:srgbClr val="00A99D"/>
      </a:accent2>
      <a:accent3>
        <a:srgbClr val="006C5C"/>
      </a:accent3>
      <a:accent4>
        <a:srgbClr val="7FB538"/>
      </a:accent4>
      <a:accent5>
        <a:srgbClr val="58B0E3"/>
      </a:accent5>
      <a:accent6>
        <a:srgbClr val="483728"/>
      </a:accent6>
      <a:hlink>
        <a:srgbClr val="F15922"/>
      </a:hlink>
      <a:folHlink>
        <a:srgbClr val="FFCB0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itle Master grön">
  <a:themeElements>
    <a:clrScheme name="Chalmers Colour Theme">
      <a:dk1>
        <a:srgbClr val="4F4F4F"/>
      </a:dk1>
      <a:lt1>
        <a:srgbClr val="FFFFFF"/>
      </a:lt1>
      <a:dk2>
        <a:srgbClr val="6F828C"/>
      </a:dk2>
      <a:lt2>
        <a:srgbClr val="99B3C2"/>
      </a:lt2>
      <a:accent1>
        <a:srgbClr val="003050"/>
      </a:accent1>
      <a:accent2>
        <a:srgbClr val="00A99D"/>
      </a:accent2>
      <a:accent3>
        <a:srgbClr val="006C5C"/>
      </a:accent3>
      <a:accent4>
        <a:srgbClr val="7FB538"/>
      </a:accent4>
      <a:accent5>
        <a:srgbClr val="58B0E3"/>
      </a:accent5>
      <a:accent6>
        <a:srgbClr val="483728"/>
      </a:accent6>
      <a:hlink>
        <a:srgbClr val="F15922"/>
      </a:hlink>
      <a:folHlink>
        <a:srgbClr val="FFCB0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aster layout blå">
  <a:themeElements>
    <a:clrScheme name="Chalmers Colour Theme">
      <a:dk1>
        <a:srgbClr val="4F4F4F"/>
      </a:dk1>
      <a:lt1>
        <a:srgbClr val="FFFFFF"/>
      </a:lt1>
      <a:dk2>
        <a:srgbClr val="6F828C"/>
      </a:dk2>
      <a:lt2>
        <a:srgbClr val="99B3C2"/>
      </a:lt2>
      <a:accent1>
        <a:srgbClr val="003050"/>
      </a:accent1>
      <a:accent2>
        <a:srgbClr val="00A99D"/>
      </a:accent2>
      <a:accent3>
        <a:srgbClr val="006C5C"/>
      </a:accent3>
      <a:accent4>
        <a:srgbClr val="7FB538"/>
      </a:accent4>
      <a:accent5>
        <a:srgbClr val="58B0E3"/>
      </a:accent5>
      <a:accent6>
        <a:srgbClr val="483728"/>
      </a:accent6>
      <a:hlink>
        <a:srgbClr val="F15922"/>
      </a:hlink>
      <a:folHlink>
        <a:srgbClr val="FFCB0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ista bilden Master blå">
  <a:themeElements>
    <a:clrScheme name="Chalmers Colour Theme">
      <a:dk1>
        <a:srgbClr val="4F4F4F"/>
      </a:dk1>
      <a:lt1>
        <a:srgbClr val="FFFFFF"/>
      </a:lt1>
      <a:dk2>
        <a:srgbClr val="6F828C"/>
      </a:dk2>
      <a:lt2>
        <a:srgbClr val="99B3C2"/>
      </a:lt2>
      <a:accent1>
        <a:srgbClr val="003050"/>
      </a:accent1>
      <a:accent2>
        <a:srgbClr val="00A99D"/>
      </a:accent2>
      <a:accent3>
        <a:srgbClr val="006C5C"/>
      </a:accent3>
      <a:accent4>
        <a:srgbClr val="7FB538"/>
      </a:accent4>
      <a:accent5>
        <a:srgbClr val="58B0E3"/>
      </a:accent5>
      <a:accent6>
        <a:srgbClr val="483728"/>
      </a:accent6>
      <a:hlink>
        <a:srgbClr val="F15922"/>
      </a:hlink>
      <a:folHlink>
        <a:srgbClr val="FFCB0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1997</TotalTime>
  <Words>476</Words>
  <Application>Microsoft Macintosh PowerPoint</Application>
  <PresentationFormat>On-screen Show (16:9)</PresentationFormat>
  <Paragraphs>107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Cambria Math</vt:lpstr>
      <vt:lpstr>Title Master</vt:lpstr>
      <vt:lpstr>Master layout</vt:lpstr>
      <vt:lpstr>Master Helsidesbild</vt:lpstr>
      <vt:lpstr>Sista bilden Master</vt:lpstr>
      <vt:lpstr>Title Master grön</vt:lpstr>
      <vt:lpstr>Master layout blå</vt:lpstr>
      <vt:lpstr>Sista bilden Master blå</vt:lpstr>
      <vt:lpstr>PowerPoint Presentation</vt:lpstr>
      <vt:lpstr>MATEMATIK PÅ CHALMERS MASKINTEKNIKPROGRAM</vt:lpstr>
      <vt:lpstr>BERÄKNINGSINRIKTAD MATEMATIK</vt:lpstr>
      <vt:lpstr>PEDAGOGISKA FÖRDELAR</vt:lpstr>
      <vt:lpstr>EXEMPEL: Integralen (LÄSPERIOD 2)</vt:lpstr>
      <vt:lpstr>EXEMPEL: ODE (LÄSPERIOD 2)</vt:lpstr>
      <vt:lpstr>EXEMPEL: PDE (LÄSPERIOD 4)</vt:lpstr>
      <vt:lpstr>4 kurser, 4 ekvationer</vt:lpstr>
      <vt:lpstr>4 kurser, 4 böcker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KURSUTVÄRDERING (BOK II, 2021)</vt:lpstr>
      <vt:lpstr>Sammanfattning och utblick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Anders Logg</dc:creator>
  <cp:lastModifiedBy>Axel Målqvist</cp:lastModifiedBy>
  <cp:revision>9</cp:revision>
  <dcterms:created xsi:type="dcterms:W3CDTF">2018-11-26T11:55:58Z</dcterms:created>
  <dcterms:modified xsi:type="dcterms:W3CDTF">2022-05-11T09:37:49Z</dcterms:modified>
</cp:coreProperties>
</file>